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notesSlides/notesSlide2.xml" ContentType="application/vnd.openxmlformats-officedocument.presentationml.notesSlide+xml"/>
  <Override PartName="/ppt/media/image59.jpg" ContentType="image/jpeg"/>
  <Override PartName="/ppt/media/image60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5" r:id="rId3"/>
    <p:sldId id="318" r:id="rId4"/>
    <p:sldId id="1403" r:id="rId5"/>
    <p:sldId id="1406" r:id="rId6"/>
    <p:sldId id="1415" r:id="rId7"/>
    <p:sldId id="1404" r:id="rId8"/>
    <p:sldId id="1407" r:id="rId9"/>
    <p:sldId id="562" r:id="rId10"/>
    <p:sldId id="1411" r:id="rId11"/>
    <p:sldId id="1413" r:id="rId12"/>
    <p:sldId id="1408" r:id="rId13"/>
    <p:sldId id="1412" r:id="rId14"/>
    <p:sldId id="1410" r:id="rId15"/>
    <p:sldId id="309" r:id="rId16"/>
    <p:sldId id="310" r:id="rId17"/>
    <p:sldId id="311" r:id="rId18"/>
    <p:sldId id="257" r:id="rId19"/>
    <p:sldId id="550" r:id="rId20"/>
    <p:sldId id="276" r:id="rId21"/>
    <p:sldId id="271" r:id="rId22"/>
    <p:sldId id="297" r:id="rId23"/>
    <p:sldId id="272" r:id="rId24"/>
    <p:sldId id="298" r:id="rId25"/>
    <p:sldId id="313" r:id="rId26"/>
    <p:sldId id="314" r:id="rId27"/>
    <p:sldId id="551" r:id="rId28"/>
    <p:sldId id="312" r:id="rId29"/>
    <p:sldId id="317" r:id="rId30"/>
  </p:sldIdLst>
  <p:sldSz cx="9144000" cy="6858000" type="screen4x3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5082" autoAdjust="0"/>
  </p:normalViewPr>
  <p:slideViewPr>
    <p:cSldViewPr>
      <p:cViewPr varScale="1">
        <p:scale>
          <a:sx n="70" d="100"/>
          <a:sy n="70" d="100"/>
        </p:scale>
        <p:origin x="2088" y="278"/>
      </p:cViewPr>
      <p:guideLst>
        <p:guide orient="horz" pos="2160"/>
        <p:guide pos="2928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53BF2-0EBD-479B-B93B-1737653B22CE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0455518F-EF8B-4BF9-90CD-8EDF856510D2}">
      <dgm:prSet phldrT="[텍스트]"/>
      <dgm:spPr/>
      <dgm:t>
        <a:bodyPr/>
        <a:lstStyle/>
        <a:p>
          <a:pPr latinLnBrk="1"/>
          <a:r>
            <a:rPr lang="en-US" altLang="en-US" b="1" dirty="0">
              <a:latin typeface="+mj-ea"/>
              <a:ea typeface="+mj-ea"/>
            </a:rPr>
            <a:t>3D &amp; Holography display / AR VR XR Devices / 3D Imaging</a:t>
          </a:r>
          <a:endParaRPr lang="ko-KR" altLang="en-US" b="1" dirty="0">
            <a:latin typeface="+mj-ea"/>
            <a:ea typeface="+mj-ea"/>
          </a:endParaRPr>
        </a:p>
      </dgm:t>
    </dgm:pt>
    <dgm:pt modelId="{FD7F1269-AA7F-4839-97ED-22634F11D6E9}" type="parTrans" cxnId="{2B2ADC81-2608-4B16-A49D-2CBFA1A06C56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7B13D113-C446-4F49-9561-1C0719BB7F5D}" type="sibTrans" cxnId="{2B2ADC81-2608-4B16-A49D-2CBFA1A06C56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BB825444-6F53-42EF-9E41-0D02EBF64BD7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차세대 </a:t>
          </a:r>
          <a:r>
            <a:rPr lang="ko-KR" altLang="en-US" dirty="0" err="1">
              <a:latin typeface="+mj-ea"/>
              <a:ea typeface="+mj-ea"/>
            </a:rPr>
            <a:t>무안경식</a:t>
          </a:r>
          <a:r>
            <a:rPr lang="ko-KR" altLang="en-US" dirty="0">
              <a:latin typeface="+mj-ea"/>
              <a:ea typeface="+mj-ea"/>
            </a:rPr>
            <a:t> </a:t>
          </a:r>
          <a:r>
            <a:rPr lang="en-US" altLang="en-US" dirty="0">
              <a:latin typeface="+mj-ea"/>
              <a:ea typeface="+mj-ea"/>
            </a:rPr>
            <a:t>3D display</a:t>
          </a:r>
          <a:endParaRPr lang="ko-KR" altLang="en-US" dirty="0">
            <a:latin typeface="+mj-ea"/>
            <a:ea typeface="+mj-ea"/>
          </a:endParaRPr>
        </a:p>
      </dgm:t>
    </dgm:pt>
    <dgm:pt modelId="{0FD6E59A-D945-49B1-ACFB-BF5749295B42}" type="parTrans" cxnId="{D842DB0D-C40F-4B80-AD8A-6C18783F2C25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4C53CA36-20A6-4682-A366-7E7B52ED24C3}" type="sibTrans" cxnId="{D842DB0D-C40F-4B80-AD8A-6C18783F2C25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31617584-B773-4267-8769-33C811DD9FD6}">
      <dgm:prSet phldrT="[텍스트]"/>
      <dgm:spPr/>
      <dgm:t>
        <a:bodyPr/>
        <a:lstStyle/>
        <a:p>
          <a:pPr latinLnBrk="1"/>
          <a:r>
            <a:rPr lang="en-US" altLang="en-US" dirty="0">
              <a:latin typeface="+mj-ea"/>
              <a:ea typeface="+mj-ea"/>
            </a:rPr>
            <a:t>Light-field </a:t>
          </a:r>
          <a:r>
            <a:rPr lang="ko-KR" altLang="en-US" dirty="0">
              <a:latin typeface="+mj-ea"/>
              <a:ea typeface="+mj-ea"/>
            </a:rPr>
            <a:t>카메라 기술 개발</a:t>
          </a:r>
        </a:p>
      </dgm:t>
    </dgm:pt>
    <dgm:pt modelId="{40965EB3-79AC-4A45-937A-984A0989CC50}" type="parTrans" cxnId="{9E163DB4-4D01-4C67-900F-499F9F250B40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78A8B8AC-84A7-48AF-BBAD-579EC765B227}" type="sibTrans" cxnId="{9E163DB4-4D01-4C67-900F-499F9F250B40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D6F7E6DB-D1AE-4AD7-8D9F-DE8403819AA4}">
      <dgm:prSet phldrT="[텍스트]"/>
      <dgm:spPr/>
      <dgm:t>
        <a:bodyPr/>
        <a:lstStyle/>
        <a:p>
          <a:pPr latinLnBrk="1"/>
          <a:r>
            <a:rPr lang="en-US" altLang="en-US" b="1" dirty="0">
              <a:latin typeface="+mj-ea"/>
              <a:ea typeface="+mj-ea"/>
            </a:rPr>
            <a:t>Organic electronics</a:t>
          </a:r>
          <a:endParaRPr lang="ko-KR" altLang="en-US" b="1" dirty="0">
            <a:latin typeface="+mj-ea"/>
            <a:ea typeface="+mj-ea"/>
          </a:endParaRPr>
        </a:p>
      </dgm:t>
    </dgm:pt>
    <dgm:pt modelId="{4DA611F7-C615-484F-88E3-F0D8D9C34805}" type="parTrans" cxnId="{31E022A7-C6B0-4768-A475-611F604E9FB5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2A5D4299-2635-44FE-95E3-041AE4F3491A}" type="sibTrans" cxnId="{31E022A7-C6B0-4768-A475-611F604E9FB5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B8949C0C-4AE6-4105-8E97-B562BBC8CC58}">
      <dgm:prSet phldrT="[텍스트]"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고성능 </a:t>
          </a:r>
          <a:r>
            <a:rPr lang="en-US" altLang="ko-KR" dirty="0">
              <a:latin typeface="+mj-ea"/>
              <a:ea typeface="+mj-ea"/>
            </a:rPr>
            <a:t>OLED </a:t>
          </a:r>
          <a:r>
            <a:rPr lang="ko-KR" altLang="en-US" dirty="0">
              <a:latin typeface="+mj-ea"/>
              <a:ea typeface="+mj-ea"/>
            </a:rPr>
            <a:t>소자 개발을 위한 유기물 표면 형상 제어 및 소자 구조 개발</a:t>
          </a:r>
        </a:p>
      </dgm:t>
    </dgm:pt>
    <dgm:pt modelId="{EEC7EDAE-4CB2-42D9-8079-BF04852A6288}" type="parTrans" cxnId="{A14824F4-47A0-4A2D-9B68-0955F9643F02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CD2D2F77-6016-49B1-8C96-532F68984621}" type="sibTrans" cxnId="{A14824F4-47A0-4A2D-9B68-0955F9643F02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BF05FD63-11F2-4EDF-B951-750251125EEC}">
      <dgm:prSet phldrT="[텍스트]"/>
      <dgm:spPr/>
      <dgm:t>
        <a:bodyPr/>
        <a:lstStyle/>
        <a:p>
          <a:r>
            <a:rPr lang="en-US" altLang="en-US" b="1" dirty="0">
              <a:latin typeface="+mj-ea"/>
              <a:ea typeface="+mj-ea"/>
            </a:rPr>
            <a:t>Metamaterial &amp; Smart device &amp; Holographic Beam-forming Antenna</a:t>
          </a:r>
          <a:endParaRPr lang="ko-KR" altLang="en-US" b="1" dirty="0">
            <a:latin typeface="+mj-ea"/>
            <a:ea typeface="+mj-ea"/>
          </a:endParaRPr>
        </a:p>
      </dgm:t>
    </dgm:pt>
    <dgm:pt modelId="{03926210-9CFD-4D47-BD4F-0F741522BC02}" type="parTrans" cxnId="{2BC2A17A-03F0-49FE-B0D9-A620975B7EF7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48DD7932-4C49-499D-9966-16A983EC5E73}" type="sibTrans" cxnId="{2BC2A17A-03F0-49FE-B0D9-A620975B7EF7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63C6486D-3DDD-40A2-ACA2-7898A0A29D27}">
      <dgm:prSet phldrT="[텍스트]"/>
      <dgm:spPr/>
      <dgm:t>
        <a:bodyPr/>
        <a:lstStyle/>
        <a:p>
          <a:pPr latinLnBrk="1"/>
          <a:r>
            <a:rPr lang="en-US" altLang="en-US" b="0">
              <a:latin typeface="+mj-ea"/>
              <a:ea typeface="+mj-ea"/>
            </a:rPr>
            <a:t>Surface Plasmonic Device</a:t>
          </a:r>
          <a:endParaRPr lang="ko-KR" altLang="en-US" b="0" dirty="0">
            <a:latin typeface="+mj-ea"/>
            <a:ea typeface="+mj-ea"/>
          </a:endParaRPr>
        </a:p>
      </dgm:t>
    </dgm:pt>
    <dgm:pt modelId="{1458B21A-C82F-43DB-A92A-A764AFB1CD7E}" type="parTrans" cxnId="{FF1868BC-D7A7-4958-8564-5F74D4E8549B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7DF33C81-C611-4AF7-B926-E1FC13898695}" type="sibTrans" cxnId="{FF1868BC-D7A7-4958-8564-5F74D4E8549B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375110FF-2F64-4FA3-B5CE-D019BA5D7975}">
      <dgm:prSet phldrT="[텍스트]"/>
      <dgm:spPr/>
      <dgm:t>
        <a:bodyPr/>
        <a:lstStyle/>
        <a:p>
          <a:pPr latinLnBrk="1"/>
          <a:r>
            <a:rPr lang="ko-KR" altLang="en-US" dirty="0" err="1">
              <a:latin typeface="+mj-ea"/>
              <a:ea typeface="+mj-ea"/>
            </a:rPr>
            <a:t>고속구동</a:t>
          </a:r>
          <a:r>
            <a:rPr lang="ko-KR" altLang="en-US" dirty="0">
              <a:latin typeface="+mj-ea"/>
              <a:ea typeface="+mj-ea"/>
            </a:rPr>
            <a:t> </a:t>
          </a:r>
          <a:r>
            <a:rPr lang="en-US" altLang="en-US" dirty="0">
              <a:latin typeface="+mj-ea"/>
              <a:ea typeface="+mj-ea"/>
            </a:rPr>
            <a:t>active shutter</a:t>
          </a:r>
          <a:r>
            <a:rPr lang="ko-KR" altLang="en-US" dirty="0">
              <a:latin typeface="+mj-ea"/>
              <a:ea typeface="+mj-ea"/>
            </a:rPr>
            <a:t>를 이용한 </a:t>
          </a:r>
          <a:r>
            <a:rPr lang="en-US" altLang="en-US" dirty="0">
              <a:latin typeface="+mj-ea"/>
              <a:ea typeface="+mj-ea"/>
            </a:rPr>
            <a:t>volumetric system</a:t>
          </a:r>
          <a:r>
            <a:rPr lang="ko-KR" altLang="en-US" dirty="0">
              <a:latin typeface="+mj-ea"/>
              <a:ea typeface="+mj-ea"/>
            </a:rPr>
            <a:t>개발</a:t>
          </a:r>
        </a:p>
      </dgm:t>
    </dgm:pt>
    <dgm:pt modelId="{0AF3DFDE-D481-4E70-AFB8-EC9B9A712CCE}" type="parTrans" cxnId="{CDB2C82C-9833-4AF7-BD15-39EC7CA90A94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405BD575-1010-4CEA-A657-4D8F0D221DE1}" type="sibTrans" cxnId="{CDB2C82C-9833-4AF7-BD15-39EC7CA90A94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3CE00B17-93C7-4CDB-BED4-B79CE5617526}">
      <dgm:prSet phldrT="[텍스트]"/>
      <dgm:spPr/>
      <dgm:t>
        <a:bodyPr/>
        <a:lstStyle/>
        <a:p>
          <a:pPr latinLnBrk="1"/>
          <a:r>
            <a:rPr lang="en-US" altLang="ko-KR" dirty="0">
              <a:latin typeface="+mj-ea"/>
              <a:ea typeface="+mj-ea"/>
            </a:rPr>
            <a:t>Polarization Interference </a:t>
          </a:r>
          <a:r>
            <a:rPr lang="ko-KR" altLang="en-US" dirty="0">
              <a:latin typeface="+mj-ea"/>
              <a:ea typeface="+mj-ea"/>
            </a:rPr>
            <a:t>기반 </a:t>
          </a:r>
          <a:r>
            <a:rPr lang="ko-KR" altLang="en-US" dirty="0" err="1">
              <a:latin typeface="+mj-ea"/>
              <a:ea typeface="+mj-ea"/>
            </a:rPr>
            <a:t>홀로그래픽</a:t>
          </a:r>
          <a:r>
            <a:rPr lang="ko-KR" altLang="en-US" dirty="0">
              <a:latin typeface="+mj-ea"/>
              <a:ea typeface="+mj-ea"/>
            </a:rPr>
            <a:t> </a:t>
          </a:r>
          <a:r>
            <a:rPr lang="ko-KR" altLang="en-US" dirty="0" err="1">
              <a:latin typeface="+mj-ea"/>
              <a:ea typeface="+mj-ea"/>
            </a:rPr>
            <a:t>광학소자</a:t>
          </a:r>
          <a:r>
            <a:rPr lang="ko-KR" altLang="en-US" dirty="0">
              <a:latin typeface="+mj-ea"/>
              <a:ea typeface="+mj-ea"/>
            </a:rPr>
            <a:t> 및 </a:t>
          </a:r>
          <a:r>
            <a:rPr lang="ko-KR" altLang="en-US" dirty="0" err="1">
              <a:latin typeface="+mj-ea"/>
              <a:ea typeface="+mj-ea"/>
            </a:rPr>
            <a:t>재기록</a:t>
          </a:r>
          <a:r>
            <a:rPr lang="ko-KR" altLang="en-US" dirty="0">
              <a:latin typeface="+mj-ea"/>
              <a:ea typeface="+mj-ea"/>
            </a:rPr>
            <a:t> 홀로그램 디스플레이 시스템 연구</a:t>
          </a:r>
        </a:p>
      </dgm:t>
    </dgm:pt>
    <dgm:pt modelId="{A037011A-4BB7-47B5-A236-D722CBF0768B}" type="parTrans" cxnId="{4D8865B0-0560-41CE-A1A1-C83BFF9B6A2D}">
      <dgm:prSet/>
      <dgm:spPr/>
      <dgm:t>
        <a:bodyPr/>
        <a:lstStyle/>
        <a:p>
          <a:pPr latinLnBrk="1"/>
          <a:endParaRPr lang="ko-KR" altLang="en-US"/>
        </a:p>
      </dgm:t>
    </dgm:pt>
    <dgm:pt modelId="{19CB0966-02C6-4A74-9EFA-8C2135C263E4}" type="sibTrans" cxnId="{4D8865B0-0560-41CE-A1A1-C83BFF9B6A2D}">
      <dgm:prSet/>
      <dgm:spPr/>
      <dgm:t>
        <a:bodyPr/>
        <a:lstStyle/>
        <a:p>
          <a:pPr latinLnBrk="1"/>
          <a:endParaRPr lang="ko-KR" altLang="en-US"/>
        </a:p>
      </dgm:t>
    </dgm:pt>
    <dgm:pt modelId="{C37A2742-0A19-43CD-864B-98A99B7E099A}">
      <dgm:prSet/>
      <dgm:spPr/>
      <dgm:t>
        <a:bodyPr/>
        <a:lstStyle/>
        <a:p>
          <a:pPr latinLnBrk="1"/>
          <a:r>
            <a:rPr lang="en-US" altLang="en-US">
              <a:latin typeface="+mj-ea"/>
              <a:ea typeface="+mj-ea"/>
            </a:rPr>
            <a:t>Quantum material </a:t>
          </a:r>
          <a:r>
            <a:rPr lang="ko-KR" altLang="en-US">
              <a:latin typeface="+mj-ea"/>
              <a:ea typeface="+mj-ea"/>
            </a:rPr>
            <a:t>이용한 디스플레이 </a:t>
          </a:r>
          <a:r>
            <a:rPr lang="en-US" altLang="ko-KR">
              <a:latin typeface="+mj-ea"/>
              <a:ea typeface="+mj-ea"/>
            </a:rPr>
            <a:t>EL/PL </a:t>
          </a:r>
          <a:r>
            <a:rPr lang="ko-KR" altLang="en-US">
              <a:latin typeface="+mj-ea"/>
              <a:ea typeface="+mj-ea"/>
            </a:rPr>
            <a:t>소자</a:t>
          </a:r>
          <a:r>
            <a:rPr lang="en-US" altLang="en-US">
              <a:latin typeface="+mj-ea"/>
              <a:ea typeface="+mj-ea"/>
            </a:rPr>
            <a:t> </a:t>
          </a:r>
          <a:r>
            <a:rPr lang="ko-KR" altLang="en-US">
              <a:latin typeface="+mj-ea"/>
              <a:ea typeface="+mj-ea"/>
            </a:rPr>
            <a:t>개발</a:t>
          </a:r>
          <a:endParaRPr lang="ko-KR" altLang="en-US" dirty="0">
            <a:latin typeface="+mj-ea"/>
            <a:ea typeface="+mj-ea"/>
          </a:endParaRPr>
        </a:p>
      </dgm:t>
    </dgm:pt>
    <dgm:pt modelId="{A863B1B8-2533-4FA0-9B6E-66D6838AF3D9}" type="parTrans" cxnId="{29E2B599-63BA-45CE-AD73-CCFBCB1E66CC}">
      <dgm:prSet/>
      <dgm:spPr/>
      <dgm:t>
        <a:bodyPr/>
        <a:lstStyle/>
        <a:p>
          <a:pPr latinLnBrk="1"/>
          <a:endParaRPr lang="ko-KR" altLang="en-US"/>
        </a:p>
      </dgm:t>
    </dgm:pt>
    <dgm:pt modelId="{9AD92F59-BECE-4DDE-BD3F-ECCF7855D7E8}" type="sibTrans" cxnId="{29E2B599-63BA-45CE-AD73-CCFBCB1E66CC}">
      <dgm:prSet/>
      <dgm:spPr/>
      <dgm:t>
        <a:bodyPr/>
        <a:lstStyle/>
        <a:p>
          <a:pPr latinLnBrk="1"/>
          <a:endParaRPr lang="ko-KR" altLang="en-US"/>
        </a:p>
      </dgm:t>
    </dgm:pt>
    <dgm:pt modelId="{D1325991-54F8-4DF6-884B-1DB629732250}">
      <dgm:prSet/>
      <dgm:spPr/>
      <dgm:t>
        <a:bodyPr/>
        <a:lstStyle/>
        <a:p>
          <a:pPr latinLnBrk="1"/>
          <a:r>
            <a:rPr lang="ko-KR" altLang="en-US" dirty="0" err="1">
              <a:latin typeface="+mj-ea"/>
              <a:ea typeface="+mj-ea"/>
            </a:rPr>
            <a:t>광효율</a:t>
          </a:r>
          <a:r>
            <a:rPr lang="ko-KR" altLang="en-US" dirty="0">
              <a:latin typeface="+mj-ea"/>
              <a:ea typeface="+mj-ea"/>
            </a:rPr>
            <a:t> 향상을 위한 </a:t>
          </a:r>
          <a:r>
            <a:rPr lang="en-US" altLang="en-US" dirty="0">
              <a:latin typeface="+mj-ea"/>
              <a:ea typeface="+mj-ea"/>
            </a:rPr>
            <a:t>OLED </a:t>
          </a:r>
          <a:r>
            <a:rPr lang="en-US" altLang="en-US" dirty="0" err="1">
              <a:latin typeface="+mj-ea"/>
              <a:ea typeface="+mj-ea"/>
            </a:rPr>
            <a:t>outcoupling</a:t>
          </a:r>
          <a:r>
            <a:rPr lang="en-US" altLang="en-US" dirty="0">
              <a:latin typeface="+mj-ea"/>
              <a:ea typeface="+mj-ea"/>
            </a:rPr>
            <a:t> </a:t>
          </a:r>
          <a:r>
            <a:rPr lang="ko-KR" altLang="en-US" dirty="0">
              <a:latin typeface="+mj-ea"/>
              <a:ea typeface="+mj-ea"/>
            </a:rPr>
            <a:t>기술 개발</a:t>
          </a:r>
        </a:p>
      </dgm:t>
    </dgm:pt>
    <dgm:pt modelId="{8D6F3162-5F9C-4AD3-A2B3-28CDCFDD9033}" type="parTrans" cxnId="{B5446CA4-5CFE-42B2-8ED8-70540C866588}">
      <dgm:prSet/>
      <dgm:spPr/>
      <dgm:t>
        <a:bodyPr/>
        <a:lstStyle/>
        <a:p>
          <a:pPr latinLnBrk="1"/>
          <a:endParaRPr lang="ko-KR" altLang="en-US"/>
        </a:p>
      </dgm:t>
    </dgm:pt>
    <dgm:pt modelId="{5E4B8799-F8A4-4F6F-AB03-F3FBED05E219}" type="sibTrans" cxnId="{B5446CA4-5CFE-42B2-8ED8-70540C866588}">
      <dgm:prSet/>
      <dgm:spPr/>
      <dgm:t>
        <a:bodyPr/>
        <a:lstStyle/>
        <a:p>
          <a:pPr latinLnBrk="1"/>
          <a:endParaRPr lang="ko-KR" altLang="en-US"/>
        </a:p>
      </dgm:t>
    </dgm:pt>
    <dgm:pt modelId="{17634AF0-BB7D-4334-A319-2013A881AF3D}">
      <dgm:prSet phldrT="[텍스트]"/>
      <dgm:spPr/>
      <dgm:t>
        <a:bodyPr/>
        <a:lstStyle/>
        <a:p>
          <a:pPr latinLnBrk="1"/>
          <a:r>
            <a:rPr kumimoji="0" lang="en-US" altLang="ko-KR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Geometric</a:t>
          </a:r>
          <a:r>
            <a:rPr kumimoji="0" lang="en-US" altLang="ko-KR" b="0" i="0" u="none" strike="noStrike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 Phase(GP) hologram optical element </a:t>
          </a:r>
          <a:r>
            <a:rPr kumimoji="0" lang="ko-KR" altLang="en-US" b="0" i="0" u="none" strike="noStrike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구현 및 차세대 </a:t>
          </a:r>
          <a:r>
            <a:rPr kumimoji="0" lang="en-US" altLang="ko-KR" b="0" i="0" u="none" strike="noStrike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3D AR/VR </a:t>
          </a:r>
          <a:r>
            <a:rPr kumimoji="0" lang="ko-KR" altLang="en-US" b="0" i="0" u="none" strike="noStrike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기술 개발</a:t>
          </a:r>
          <a:endParaRPr lang="ko-KR" altLang="en-US" b="0" dirty="0">
            <a:latin typeface="+mj-ea"/>
            <a:ea typeface="+mj-ea"/>
          </a:endParaRPr>
        </a:p>
      </dgm:t>
    </dgm:pt>
    <dgm:pt modelId="{5E73CEFB-F9B0-45E4-BB44-DD66DAA6EEDF}" type="parTrans" cxnId="{48A4F637-5C07-4C1E-86F0-A9D54029E899}">
      <dgm:prSet/>
      <dgm:spPr/>
      <dgm:t>
        <a:bodyPr/>
        <a:lstStyle/>
        <a:p>
          <a:pPr latinLnBrk="1"/>
          <a:endParaRPr lang="ko-KR" altLang="en-US"/>
        </a:p>
      </dgm:t>
    </dgm:pt>
    <dgm:pt modelId="{373A2603-A5EA-4E3A-8365-47C01520C9E7}" type="sibTrans" cxnId="{48A4F637-5C07-4C1E-86F0-A9D54029E899}">
      <dgm:prSet/>
      <dgm:spPr/>
      <dgm:t>
        <a:bodyPr/>
        <a:lstStyle/>
        <a:p>
          <a:pPr latinLnBrk="1"/>
          <a:endParaRPr lang="ko-KR" altLang="en-US"/>
        </a:p>
      </dgm:t>
    </dgm:pt>
    <dgm:pt modelId="{DB303E61-816B-4C6A-82BE-7964591B3E04}">
      <dgm:prSet phldrT="[텍스트]"/>
      <dgm:spPr/>
      <dgm:t>
        <a:bodyPr/>
        <a:lstStyle/>
        <a:p>
          <a:pPr latinLnBrk="1"/>
          <a:r>
            <a:rPr lang="en-US" altLang="en-US" b="0" dirty="0">
              <a:latin typeface="+mj-ea"/>
              <a:ea typeface="+mj-ea"/>
            </a:rPr>
            <a:t>Tunable Optical Meta Device &amp; Active Switching RF Antenna for Holographic Beam-forming </a:t>
          </a:r>
          <a:endParaRPr lang="ko-KR" altLang="en-US" b="0" dirty="0">
            <a:latin typeface="+mj-ea"/>
            <a:ea typeface="+mj-ea"/>
          </a:endParaRPr>
        </a:p>
      </dgm:t>
    </dgm:pt>
    <dgm:pt modelId="{E45B238D-F00B-40F7-AA78-AF7758AF3483}" type="parTrans" cxnId="{027A1D01-03D1-4DD3-B3E1-03F923C98096}">
      <dgm:prSet/>
      <dgm:spPr/>
      <dgm:t>
        <a:bodyPr/>
        <a:lstStyle/>
        <a:p>
          <a:pPr latinLnBrk="1"/>
          <a:endParaRPr lang="ko-KR" altLang="en-US"/>
        </a:p>
      </dgm:t>
    </dgm:pt>
    <dgm:pt modelId="{C3FEC279-CBDA-460F-B48B-11EA8106856E}" type="sibTrans" cxnId="{027A1D01-03D1-4DD3-B3E1-03F923C98096}">
      <dgm:prSet/>
      <dgm:spPr/>
      <dgm:t>
        <a:bodyPr/>
        <a:lstStyle/>
        <a:p>
          <a:pPr latinLnBrk="1"/>
          <a:endParaRPr lang="ko-KR" altLang="en-US"/>
        </a:p>
      </dgm:t>
    </dgm:pt>
    <dgm:pt modelId="{E9F1784F-E765-46E9-93F7-D6024BF79331}">
      <dgm:prSet/>
      <dgm:spPr/>
      <dgm:t>
        <a:bodyPr/>
        <a:lstStyle/>
        <a:p>
          <a:pPr latinLnBrk="1"/>
          <a:r>
            <a:rPr lang="en-US" altLang="en-US" b="0">
              <a:latin typeface="+mj-ea"/>
              <a:ea typeface="+mj-ea"/>
            </a:rPr>
            <a:t>Micro/Nano Patterning by Printing Process</a:t>
          </a:r>
          <a:endParaRPr lang="ko-KR" altLang="en-US" b="0" dirty="0">
            <a:latin typeface="+mj-ea"/>
            <a:ea typeface="+mj-ea"/>
          </a:endParaRPr>
        </a:p>
      </dgm:t>
    </dgm:pt>
    <dgm:pt modelId="{6E7AD114-D8D7-45BE-92F7-6757296427E3}" type="parTrans" cxnId="{92E7F78A-8CAF-4448-AD54-A397596DBE2F}">
      <dgm:prSet/>
      <dgm:spPr/>
      <dgm:t>
        <a:bodyPr/>
        <a:lstStyle/>
        <a:p>
          <a:pPr latinLnBrk="1"/>
          <a:endParaRPr lang="ko-KR" altLang="en-US"/>
        </a:p>
      </dgm:t>
    </dgm:pt>
    <dgm:pt modelId="{CF751896-0C94-448C-AFD0-83A59CD60266}" type="sibTrans" cxnId="{92E7F78A-8CAF-4448-AD54-A397596DBE2F}">
      <dgm:prSet/>
      <dgm:spPr/>
      <dgm:t>
        <a:bodyPr/>
        <a:lstStyle/>
        <a:p>
          <a:pPr latinLnBrk="1"/>
          <a:endParaRPr lang="ko-KR" altLang="en-US"/>
        </a:p>
      </dgm:t>
    </dgm:pt>
    <dgm:pt modelId="{CE9CAC6A-A913-4A7D-B348-781BA76DD8D2}">
      <dgm:prSet/>
      <dgm:spPr/>
      <dgm:t>
        <a:bodyPr/>
        <a:lstStyle/>
        <a:p>
          <a:pPr latinLnBrk="1"/>
          <a:r>
            <a:rPr lang="en-US" altLang="en-US" b="0">
              <a:latin typeface="+mj-ea"/>
              <a:ea typeface="+mj-ea"/>
            </a:rPr>
            <a:t>Soft Material Based Modeling &amp; Application</a:t>
          </a:r>
          <a:endParaRPr lang="ko-KR" altLang="en-US" b="0" dirty="0">
            <a:latin typeface="+mj-ea"/>
            <a:ea typeface="+mj-ea"/>
          </a:endParaRPr>
        </a:p>
      </dgm:t>
    </dgm:pt>
    <dgm:pt modelId="{F026212C-EAB5-4657-A27B-96A92B157FFC}" type="parTrans" cxnId="{810DCD22-FA3E-4D9E-90EF-E4E58572B991}">
      <dgm:prSet/>
      <dgm:spPr/>
      <dgm:t>
        <a:bodyPr/>
        <a:lstStyle/>
        <a:p>
          <a:pPr latinLnBrk="1"/>
          <a:endParaRPr lang="ko-KR" altLang="en-US"/>
        </a:p>
      </dgm:t>
    </dgm:pt>
    <dgm:pt modelId="{5F1F2916-E83D-4076-BA97-7470136E11DA}" type="sibTrans" cxnId="{810DCD22-FA3E-4D9E-90EF-E4E58572B991}">
      <dgm:prSet/>
      <dgm:spPr/>
      <dgm:t>
        <a:bodyPr/>
        <a:lstStyle/>
        <a:p>
          <a:pPr latinLnBrk="1"/>
          <a:endParaRPr lang="ko-KR" altLang="en-US"/>
        </a:p>
      </dgm:t>
    </dgm:pt>
    <dgm:pt modelId="{74C2F386-C354-4F80-92EA-52ABD9AD330E}" type="pres">
      <dgm:prSet presAssocID="{B3553BF2-0EBD-479B-B93B-1737653B22CE}" presName="linear" presStyleCnt="0">
        <dgm:presLayoutVars>
          <dgm:dir/>
          <dgm:animLvl val="lvl"/>
          <dgm:resizeHandles val="exact"/>
        </dgm:presLayoutVars>
      </dgm:prSet>
      <dgm:spPr/>
    </dgm:pt>
    <dgm:pt modelId="{55980EC0-47DC-40E7-A8B9-0D6D302BA2A0}" type="pres">
      <dgm:prSet presAssocID="{0455518F-EF8B-4BF9-90CD-8EDF856510D2}" presName="parentLin" presStyleCnt="0"/>
      <dgm:spPr/>
    </dgm:pt>
    <dgm:pt modelId="{09535879-074B-43C9-9B47-19E47ADE8B40}" type="pres">
      <dgm:prSet presAssocID="{0455518F-EF8B-4BF9-90CD-8EDF856510D2}" presName="parentLeftMargin" presStyleLbl="node1" presStyleIdx="0" presStyleCnt="3"/>
      <dgm:spPr/>
    </dgm:pt>
    <dgm:pt modelId="{24E81C13-47DC-45A0-AA04-2A73BEC5D243}" type="pres">
      <dgm:prSet presAssocID="{0455518F-EF8B-4BF9-90CD-8EDF856510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F59290-4934-469F-9819-9DE0C099AF33}" type="pres">
      <dgm:prSet presAssocID="{0455518F-EF8B-4BF9-90CD-8EDF856510D2}" presName="negativeSpace" presStyleCnt="0"/>
      <dgm:spPr/>
    </dgm:pt>
    <dgm:pt modelId="{05A351A8-485E-49CD-922C-9812EB857BA1}" type="pres">
      <dgm:prSet presAssocID="{0455518F-EF8B-4BF9-90CD-8EDF856510D2}" presName="childText" presStyleLbl="conFgAcc1" presStyleIdx="0" presStyleCnt="3">
        <dgm:presLayoutVars>
          <dgm:bulletEnabled val="1"/>
        </dgm:presLayoutVars>
      </dgm:prSet>
      <dgm:spPr/>
    </dgm:pt>
    <dgm:pt modelId="{F6EED4C4-DCE9-44B5-B11B-18863E29ADC2}" type="pres">
      <dgm:prSet presAssocID="{7B13D113-C446-4F49-9561-1C0719BB7F5D}" presName="spaceBetweenRectangles" presStyleCnt="0"/>
      <dgm:spPr/>
    </dgm:pt>
    <dgm:pt modelId="{9E79FD85-FD72-49EE-8494-7696B067A294}" type="pres">
      <dgm:prSet presAssocID="{D6F7E6DB-D1AE-4AD7-8D9F-DE8403819AA4}" presName="parentLin" presStyleCnt="0"/>
      <dgm:spPr/>
    </dgm:pt>
    <dgm:pt modelId="{65806074-FE06-4569-BD6D-ED2ABF0DB397}" type="pres">
      <dgm:prSet presAssocID="{D6F7E6DB-D1AE-4AD7-8D9F-DE8403819AA4}" presName="parentLeftMargin" presStyleLbl="node1" presStyleIdx="0" presStyleCnt="3"/>
      <dgm:spPr/>
    </dgm:pt>
    <dgm:pt modelId="{3DC8D4E4-4BAB-4432-8818-ACB7CA8F04EA}" type="pres">
      <dgm:prSet presAssocID="{D6F7E6DB-D1AE-4AD7-8D9F-DE8403819AA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8248235-340C-48B6-8A54-BA3C3557A381}" type="pres">
      <dgm:prSet presAssocID="{D6F7E6DB-D1AE-4AD7-8D9F-DE8403819AA4}" presName="negativeSpace" presStyleCnt="0"/>
      <dgm:spPr/>
    </dgm:pt>
    <dgm:pt modelId="{97C50EAF-75AA-426F-9147-0C806809AB3E}" type="pres">
      <dgm:prSet presAssocID="{D6F7E6DB-D1AE-4AD7-8D9F-DE8403819AA4}" presName="childText" presStyleLbl="conFgAcc1" presStyleIdx="1" presStyleCnt="3">
        <dgm:presLayoutVars>
          <dgm:bulletEnabled val="1"/>
        </dgm:presLayoutVars>
      </dgm:prSet>
      <dgm:spPr/>
    </dgm:pt>
    <dgm:pt modelId="{C03A038A-C17E-4D32-A6A1-F17D6303FFB7}" type="pres">
      <dgm:prSet presAssocID="{2A5D4299-2635-44FE-95E3-041AE4F3491A}" presName="spaceBetweenRectangles" presStyleCnt="0"/>
      <dgm:spPr/>
    </dgm:pt>
    <dgm:pt modelId="{0733E7EF-086E-4D52-86C1-0638042C6562}" type="pres">
      <dgm:prSet presAssocID="{BF05FD63-11F2-4EDF-B951-750251125EEC}" presName="parentLin" presStyleCnt="0"/>
      <dgm:spPr/>
    </dgm:pt>
    <dgm:pt modelId="{92EF75A5-D51F-4076-91C2-BEDBDA2D93A5}" type="pres">
      <dgm:prSet presAssocID="{BF05FD63-11F2-4EDF-B951-750251125EEC}" presName="parentLeftMargin" presStyleLbl="node1" presStyleIdx="1" presStyleCnt="3"/>
      <dgm:spPr/>
    </dgm:pt>
    <dgm:pt modelId="{A2459EDE-B534-4B1A-973F-06F75AF55556}" type="pres">
      <dgm:prSet presAssocID="{BF05FD63-11F2-4EDF-B951-750251125EE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B3B396B-B4A7-405B-B6FE-2E1EB1A8B1DE}" type="pres">
      <dgm:prSet presAssocID="{BF05FD63-11F2-4EDF-B951-750251125EEC}" presName="negativeSpace" presStyleCnt="0"/>
      <dgm:spPr/>
    </dgm:pt>
    <dgm:pt modelId="{FF37382D-626D-4CEF-A873-1E89B53D5984}" type="pres">
      <dgm:prSet presAssocID="{BF05FD63-11F2-4EDF-B951-750251125EEC}" presName="childText" presStyleLbl="conFgAcc1" presStyleIdx="2" presStyleCnt="3" custLinFactNeighborX="135">
        <dgm:presLayoutVars>
          <dgm:bulletEnabled val="1"/>
        </dgm:presLayoutVars>
      </dgm:prSet>
      <dgm:spPr/>
    </dgm:pt>
  </dgm:ptLst>
  <dgm:cxnLst>
    <dgm:cxn modelId="{027A1D01-03D1-4DD3-B3E1-03F923C98096}" srcId="{BF05FD63-11F2-4EDF-B951-750251125EEC}" destId="{DB303E61-816B-4C6A-82BE-7964591B3E04}" srcOrd="1" destOrd="0" parTransId="{E45B238D-F00B-40F7-AA78-AF7758AF3483}" sibTransId="{C3FEC279-CBDA-460F-B48B-11EA8106856E}"/>
    <dgm:cxn modelId="{6EE18B04-2C1B-4FFC-88B0-3F8C37CCC1E5}" type="presOf" srcId="{0455518F-EF8B-4BF9-90CD-8EDF856510D2}" destId="{24E81C13-47DC-45A0-AA04-2A73BEC5D243}" srcOrd="1" destOrd="0" presId="urn:microsoft.com/office/officeart/2005/8/layout/list1"/>
    <dgm:cxn modelId="{68D78E04-2733-474D-836C-B7D795D5A54C}" type="presOf" srcId="{D6F7E6DB-D1AE-4AD7-8D9F-DE8403819AA4}" destId="{3DC8D4E4-4BAB-4432-8818-ACB7CA8F04EA}" srcOrd="1" destOrd="0" presId="urn:microsoft.com/office/officeart/2005/8/layout/list1"/>
    <dgm:cxn modelId="{0750DD06-EA55-443B-B117-BCFF2782D158}" type="presOf" srcId="{0455518F-EF8B-4BF9-90CD-8EDF856510D2}" destId="{09535879-074B-43C9-9B47-19E47ADE8B40}" srcOrd="0" destOrd="0" presId="urn:microsoft.com/office/officeart/2005/8/layout/list1"/>
    <dgm:cxn modelId="{53059909-5239-487C-B297-8D111DD66942}" type="presOf" srcId="{DB303E61-816B-4C6A-82BE-7964591B3E04}" destId="{FF37382D-626D-4CEF-A873-1E89B53D5984}" srcOrd="0" destOrd="1" presId="urn:microsoft.com/office/officeart/2005/8/layout/list1"/>
    <dgm:cxn modelId="{D842DB0D-C40F-4B80-AD8A-6C18783F2C25}" srcId="{0455518F-EF8B-4BF9-90CD-8EDF856510D2}" destId="{BB825444-6F53-42EF-9E41-0D02EBF64BD7}" srcOrd="2" destOrd="0" parTransId="{0FD6E59A-D945-49B1-ACFB-BF5749295B42}" sibTransId="{4C53CA36-20A6-4682-A366-7E7B52ED24C3}"/>
    <dgm:cxn modelId="{2A687F16-E386-464A-993E-C4803878EA31}" type="presOf" srcId="{BB825444-6F53-42EF-9E41-0D02EBF64BD7}" destId="{05A351A8-485E-49CD-922C-9812EB857BA1}" srcOrd="0" destOrd="2" presId="urn:microsoft.com/office/officeart/2005/8/layout/list1"/>
    <dgm:cxn modelId="{810DCD22-FA3E-4D9E-90EF-E4E58572B991}" srcId="{BF05FD63-11F2-4EDF-B951-750251125EEC}" destId="{CE9CAC6A-A913-4A7D-B348-781BA76DD8D2}" srcOrd="3" destOrd="0" parTransId="{F026212C-EAB5-4657-A27B-96A92B157FFC}" sibTransId="{5F1F2916-E83D-4076-BA97-7470136E11DA}"/>
    <dgm:cxn modelId="{CDB2C82C-9833-4AF7-BD15-39EC7CA90A94}" srcId="{0455518F-EF8B-4BF9-90CD-8EDF856510D2}" destId="{375110FF-2F64-4FA3-B5CE-D019BA5D7975}" srcOrd="4" destOrd="0" parTransId="{0AF3DFDE-D481-4E70-AFB8-EC9B9A712CCE}" sibTransId="{405BD575-1010-4CEA-A657-4D8F0D221DE1}"/>
    <dgm:cxn modelId="{6FEFB12E-CC3E-49BF-8E10-9D5EC735E056}" type="presOf" srcId="{B8949C0C-4AE6-4105-8E97-B562BBC8CC58}" destId="{97C50EAF-75AA-426F-9147-0C806809AB3E}" srcOrd="0" destOrd="0" presId="urn:microsoft.com/office/officeart/2005/8/layout/list1"/>
    <dgm:cxn modelId="{48A4F637-5C07-4C1E-86F0-A9D54029E899}" srcId="{0455518F-EF8B-4BF9-90CD-8EDF856510D2}" destId="{17634AF0-BB7D-4334-A319-2013A881AF3D}" srcOrd="1" destOrd="0" parTransId="{5E73CEFB-F9B0-45E4-BB44-DD66DAA6EEDF}" sibTransId="{373A2603-A5EA-4E3A-8365-47C01520C9E7}"/>
    <dgm:cxn modelId="{95EEBE60-A78E-4703-AA5A-3202706E268F}" type="presOf" srcId="{D6F7E6DB-D1AE-4AD7-8D9F-DE8403819AA4}" destId="{65806074-FE06-4569-BD6D-ED2ABF0DB397}" srcOrd="0" destOrd="0" presId="urn:microsoft.com/office/officeart/2005/8/layout/list1"/>
    <dgm:cxn modelId="{A90B2261-63CE-46D7-8A07-CCFA14C04DAC}" type="presOf" srcId="{D1325991-54F8-4DF6-884B-1DB629732250}" destId="{97C50EAF-75AA-426F-9147-0C806809AB3E}" srcOrd="0" destOrd="2" presId="urn:microsoft.com/office/officeart/2005/8/layout/list1"/>
    <dgm:cxn modelId="{D4E1E741-2A9B-4B7F-B4E5-5DD44D3C3241}" type="presOf" srcId="{CE9CAC6A-A913-4A7D-B348-781BA76DD8D2}" destId="{FF37382D-626D-4CEF-A873-1E89B53D5984}" srcOrd="0" destOrd="3" presId="urn:microsoft.com/office/officeart/2005/8/layout/list1"/>
    <dgm:cxn modelId="{B672DF4D-CF99-4216-84AF-AE80C7AE6556}" type="presOf" srcId="{3CE00B17-93C7-4CDB-BED4-B79CE5617526}" destId="{05A351A8-485E-49CD-922C-9812EB857BA1}" srcOrd="0" destOrd="0" presId="urn:microsoft.com/office/officeart/2005/8/layout/list1"/>
    <dgm:cxn modelId="{46D91777-A675-486E-B591-CE7D4C05111B}" type="presOf" srcId="{E9F1784F-E765-46E9-93F7-D6024BF79331}" destId="{FF37382D-626D-4CEF-A873-1E89B53D5984}" srcOrd="0" destOrd="2" presId="urn:microsoft.com/office/officeart/2005/8/layout/list1"/>
    <dgm:cxn modelId="{2BC2A17A-03F0-49FE-B0D9-A620975B7EF7}" srcId="{B3553BF2-0EBD-479B-B93B-1737653B22CE}" destId="{BF05FD63-11F2-4EDF-B951-750251125EEC}" srcOrd="2" destOrd="0" parTransId="{03926210-9CFD-4D47-BD4F-0F741522BC02}" sibTransId="{48DD7932-4C49-499D-9966-16A983EC5E73}"/>
    <dgm:cxn modelId="{57B07F7C-5D2F-4796-BD9D-BC9A248CADED}" type="presOf" srcId="{31617584-B773-4267-8769-33C811DD9FD6}" destId="{05A351A8-485E-49CD-922C-9812EB857BA1}" srcOrd="0" destOrd="3" presId="urn:microsoft.com/office/officeart/2005/8/layout/list1"/>
    <dgm:cxn modelId="{9F8F087F-6B6A-4FC0-8813-972339AA2DD5}" type="presOf" srcId="{17634AF0-BB7D-4334-A319-2013A881AF3D}" destId="{05A351A8-485E-49CD-922C-9812EB857BA1}" srcOrd="0" destOrd="1" presId="urn:microsoft.com/office/officeart/2005/8/layout/list1"/>
    <dgm:cxn modelId="{704B7F80-E656-4D7E-B853-4C7030C7FC41}" type="presOf" srcId="{63C6486D-3DDD-40A2-ACA2-7898A0A29D27}" destId="{FF37382D-626D-4CEF-A873-1E89B53D5984}" srcOrd="0" destOrd="0" presId="urn:microsoft.com/office/officeart/2005/8/layout/list1"/>
    <dgm:cxn modelId="{F768A180-67FA-4951-9F93-45A268D8DB1E}" type="presOf" srcId="{B3553BF2-0EBD-479B-B93B-1737653B22CE}" destId="{74C2F386-C354-4F80-92EA-52ABD9AD330E}" srcOrd="0" destOrd="0" presId="urn:microsoft.com/office/officeart/2005/8/layout/list1"/>
    <dgm:cxn modelId="{2B2ADC81-2608-4B16-A49D-2CBFA1A06C56}" srcId="{B3553BF2-0EBD-479B-B93B-1737653B22CE}" destId="{0455518F-EF8B-4BF9-90CD-8EDF856510D2}" srcOrd="0" destOrd="0" parTransId="{FD7F1269-AA7F-4839-97ED-22634F11D6E9}" sibTransId="{7B13D113-C446-4F49-9561-1C0719BB7F5D}"/>
    <dgm:cxn modelId="{92E7F78A-8CAF-4448-AD54-A397596DBE2F}" srcId="{BF05FD63-11F2-4EDF-B951-750251125EEC}" destId="{E9F1784F-E765-46E9-93F7-D6024BF79331}" srcOrd="2" destOrd="0" parTransId="{6E7AD114-D8D7-45BE-92F7-6757296427E3}" sibTransId="{CF751896-0C94-448C-AFD0-83A59CD60266}"/>
    <dgm:cxn modelId="{29E2B599-63BA-45CE-AD73-CCFBCB1E66CC}" srcId="{D6F7E6DB-D1AE-4AD7-8D9F-DE8403819AA4}" destId="{C37A2742-0A19-43CD-864B-98A99B7E099A}" srcOrd="1" destOrd="0" parTransId="{A863B1B8-2533-4FA0-9B6E-66D6838AF3D9}" sibTransId="{9AD92F59-BECE-4DDE-BD3F-ECCF7855D7E8}"/>
    <dgm:cxn modelId="{B5446CA4-5CFE-42B2-8ED8-70540C866588}" srcId="{D6F7E6DB-D1AE-4AD7-8D9F-DE8403819AA4}" destId="{D1325991-54F8-4DF6-884B-1DB629732250}" srcOrd="2" destOrd="0" parTransId="{8D6F3162-5F9C-4AD3-A2B3-28CDCFDD9033}" sibTransId="{5E4B8799-F8A4-4F6F-AB03-F3FBED05E219}"/>
    <dgm:cxn modelId="{31E022A7-C6B0-4768-A475-611F604E9FB5}" srcId="{B3553BF2-0EBD-479B-B93B-1737653B22CE}" destId="{D6F7E6DB-D1AE-4AD7-8D9F-DE8403819AA4}" srcOrd="1" destOrd="0" parTransId="{4DA611F7-C615-484F-88E3-F0D8D9C34805}" sibTransId="{2A5D4299-2635-44FE-95E3-041AE4F3491A}"/>
    <dgm:cxn modelId="{931B5CAE-FB1B-493A-ACDE-E2FF7D892344}" type="presOf" srcId="{BF05FD63-11F2-4EDF-B951-750251125EEC}" destId="{92EF75A5-D51F-4076-91C2-BEDBDA2D93A5}" srcOrd="0" destOrd="0" presId="urn:microsoft.com/office/officeart/2005/8/layout/list1"/>
    <dgm:cxn modelId="{4D8865B0-0560-41CE-A1A1-C83BFF9B6A2D}" srcId="{0455518F-EF8B-4BF9-90CD-8EDF856510D2}" destId="{3CE00B17-93C7-4CDB-BED4-B79CE5617526}" srcOrd="0" destOrd="0" parTransId="{A037011A-4BB7-47B5-A236-D722CBF0768B}" sibTransId="{19CB0966-02C6-4A74-9EFA-8C2135C263E4}"/>
    <dgm:cxn modelId="{9E163DB4-4D01-4C67-900F-499F9F250B40}" srcId="{0455518F-EF8B-4BF9-90CD-8EDF856510D2}" destId="{31617584-B773-4267-8769-33C811DD9FD6}" srcOrd="3" destOrd="0" parTransId="{40965EB3-79AC-4A45-937A-984A0989CC50}" sibTransId="{78A8B8AC-84A7-48AF-BBAD-579EC765B227}"/>
    <dgm:cxn modelId="{FF1868BC-D7A7-4958-8564-5F74D4E8549B}" srcId="{BF05FD63-11F2-4EDF-B951-750251125EEC}" destId="{63C6486D-3DDD-40A2-ACA2-7898A0A29D27}" srcOrd="0" destOrd="0" parTransId="{1458B21A-C82F-43DB-A92A-A764AFB1CD7E}" sibTransId="{7DF33C81-C611-4AF7-B926-E1FC13898695}"/>
    <dgm:cxn modelId="{D82B59BF-4AF2-4B8E-B1DD-BDE352DD452E}" type="presOf" srcId="{375110FF-2F64-4FA3-B5CE-D019BA5D7975}" destId="{05A351A8-485E-49CD-922C-9812EB857BA1}" srcOrd="0" destOrd="4" presId="urn:microsoft.com/office/officeart/2005/8/layout/list1"/>
    <dgm:cxn modelId="{8200CBDE-B955-429B-B49A-E17A9B5C1593}" type="presOf" srcId="{BF05FD63-11F2-4EDF-B951-750251125EEC}" destId="{A2459EDE-B534-4B1A-973F-06F75AF55556}" srcOrd="1" destOrd="0" presId="urn:microsoft.com/office/officeart/2005/8/layout/list1"/>
    <dgm:cxn modelId="{7BF911F3-8D49-42CA-98DA-4CD8EFC566E8}" type="presOf" srcId="{C37A2742-0A19-43CD-864B-98A99B7E099A}" destId="{97C50EAF-75AA-426F-9147-0C806809AB3E}" srcOrd="0" destOrd="1" presId="urn:microsoft.com/office/officeart/2005/8/layout/list1"/>
    <dgm:cxn modelId="{A14824F4-47A0-4A2D-9B68-0955F9643F02}" srcId="{D6F7E6DB-D1AE-4AD7-8D9F-DE8403819AA4}" destId="{B8949C0C-4AE6-4105-8E97-B562BBC8CC58}" srcOrd="0" destOrd="0" parTransId="{EEC7EDAE-4CB2-42D9-8079-BF04852A6288}" sibTransId="{CD2D2F77-6016-49B1-8C96-532F68984621}"/>
    <dgm:cxn modelId="{46278591-0B8C-4F1A-9A4B-BE1FBB25CEE2}" type="presParOf" srcId="{74C2F386-C354-4F80-92EA-52ABD9AD330E}" destId="{55980EC0-47DC-40E7-A8B9-0D6D302BA2A0}" srcOrd="0" destOrd="0" presId="urn:microsoft.com/office/officeart/2005/8/layout/list1"/>
    <dgm:cxn modelId="{24BD58EC-D41C-4DED-9EAA-C6C19112081D}" type="presParOf" srcId="{55980EC0-47DC-40E7-A8B9-0D6D302BA2A0}" destId="{09535879-074B-43C9-9B47-19E47ADE8B40}" srcOrd="0" destOrd="0" presId="urn:microsoft.com/office/officeart/2005/8/layout/list1"/>
    <dgm:cxn modelId="{BDC2BFA7-BE0F-4A0A-A335-101FB7DA423D}" type="presParOf" srcId="{55980EC0-47DC-40E7-A8B9-0D6D302BA2A0}" destId="{24E81C13-47DC-45A0-AA04-2A73BEC5D243}" srcOrd="1" destOrd="0" presId="urn:microsoft.com/office/officeart/2005/8/layout/list1"/>
    <dgm:cxn modelId="{70803FF1-6F81-435A-BF98-9B15914001B2}" type="presParOf" srcId="{74C2F386-C354-4F80-92EA-52ABD9AD330E}" destId="{C0F59290-4934-469F-9819-9DE0C099AF33}" srcOrd="1" destOrd="0" presId="urn:microsoft.com/office/officeart/2005/8/layout/list1"/>
    <dgm:cxn modelId="{91556FB8-B966-431A-A609-EE480A875E47}" type="presParOf" srcId="{74C2F386-C354-4F80-92EA-52ABD9AD330E}" destId="{05A351A8-485E-49CD-922C-9812EB857BA1}" srcOrd="2" destOrd="0" presId="urn:microsoft.com/office/officeart/2005/8/layout/list1"/>
    <dgm:cxn modelId="{5CB1BEE9-31A3-48AB-A7E0-A0D427B86B8C}" type="presParOf" srcId="{74C2F386-C354-4F80-92EA-52ABD9AD330E}" destId="{F6EED4C4-DCE9-44B5-B11B-18863E29ADC2}" srcOrd="3" destOrd="0" presId="urn:microsoft.com/office/officeart/2005/8/layout/list1"/>
    <dgm:cxn modelId="{3EE23977-9660-4B6F-A4C1-CE4758218531}" type="presParOf" srcId="{74C2F386-C354-4F80-92EA-52ABD9AD330E}" destId="{9E79FD85-FD72-49EE-8494-7696B067A294}" srcOrd="4" destOrd="0" presId="urn:microsoft.com/office/officeart/2005/8/layout/list1"/>
    <dgm:cxn modelId="{836FACE3-8DB5-46A6-8B2F-8B6EE82863B8}" type="presParOf" srcId="{9E79FD85-FD72-49EE-8494-7696B067A294}" destId="{65806074-FE06-4569-BD6D-ED2ABF0DB397}" srcOrd="0" destOrd="0" presId="urn:microsoft.com/office/officeart/2005/8/layout/list1"/>
    <dgm:cxn modelId="{32A8C3F2-D675-4B54-8A77-4CF1E93B0BA9}" type="presParOf" srcId="{9E79FD85-FD72-49EE-8494-7696B067A294}" destId="{3DC8D4E4-4BAB-4432-8818-ACB7CA8F04EA}" srcOrd="1" destOrd="0" presId="urn:microsoft.com/office/officeart/2005/8/layout/list1"/>
    <dgm:cxn modelId="{728E6EB4-2FC9-449E-943A-5989B68DF55A}" type="presParOf" srcId="{74C2F386-C354-4F80-92EA-52ABD9AD330E}" destId="{A8248235-340C-48B6-8A54-BA3C3557A381}" srcOrd="5" destOrd="0" presId="urn:microsoft.com/office/officeart/2005/8/layout/list1"/>
    <dgm:cxn modelId="{8DC621F7-1B39-4F16-ADFE-04DCB7D529C8}" type="presParOf" srcId="{74C2F386-C354-4F80-92EA-52ABD9AD330E}" destId="{97C50EAF-75AA-426F-9147-0C806809AB3E}" srcOrd="6" destOrd="0" presId="urn:microsoft.com/office/officeart/2005/8/layout/list1"/>
    <dgm:cxn modelId="{7F48769E-B645-4A85-BCA1-21CC7D9BB47B}" type="presParOf" srcId="{74C2F386-C354-4F80-92EA-52ABD9AD330E}" destId="{C03A038A-C17E-4D32-A6A1-F17D6303FFB7}" srcOrd="7" destOrd="0" presId="urn:microsoft.com/office/officeart/2005/8/layout/list1"/>
    <dgm:cxn modelId="{D78C3526-7945-4D99-B77D-06AD6D74DDAE}" type="presParOf" srcId="{74C2F386-C354-4F80-92EA-52ABD9AD330E}" destId="{0733E7EF-086E-4D52-86C1-0638042C6562}" srcOrd="8" destOrd="0" presId="urn:microsoft.com/office/officeart/2005/8/layout/list1"/>
    <dgm:cxn modelId="{17901D7B-6DF5-40B4-B2FA-A458EFE07B44}" type="presParOf" srcId="{0733E7EF-086E-4D52-86C1-0638042C6562}" destId="{92EF75A5-D51F-4076-91C2-BEDBDA2D93A5}" srcOrd="0" destOrd="0" presId="urn:microsoft.com/office/officeart/2005/8/layout/list1"/>
    <dgm:cxn modelId="{E0F64D29-28E5-439A-A927-DBDCEABF06F5}" type="presParOf" srcId="{0733E7EF-086E-4D52-86C1-0638042C6562}" destId="{A2459EDE-B534-4B1A-973F-06F75AF55556}" srcOrd="1" destOrd="0" presId="urn:microsoft.com/office/officeart/2005/8/layout/list1"/>
    <dgm:cxn modelId="{F2E88935-E1F5-49E7-9887-72CD3BC7A2D6}" type="presParOf" srcId="{74C2F386-C354-4F80-92EA-52ABD9AD330E}" destId="{FB3B396B-B4A7-405B-B6FE-2E1EB1A8B1DE}" srcOrd="9" destOrd="0" presId="urn:microsoft.com/office/officeart/2005/8/layout/list1"/>
    <dgm:cxn modelId="{B80FBF58-0DE6-449E-8DB3-E0AC65C7C86C}" type="presParOf" srcId="{74C2F386-C354-4F80-92EA-52ABD9AD330E}" destId="{FF37382D-626D-4CEF-A873-1E89B53D598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175139-F38F-473D-AA56-CCD7CC7CBC4B}" type="doc">
      <dgm:prSet loTypeId="urn:microsoft.com/office/officeart/2005/8/layout/vList4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425674B4-0D11-481E-890F-DB817E771234}">
      <dgm:prSet phldrT="[텍스트]" custT="1"/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  <a:buNone/>
          </a:pPr>
          <a:r>
            <a:rPr lang="ko-KR" altLang="en-US" sz="16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가변 초점 렌즈의 필요성</a:t>
          </a:r>
        </a:p>
      </dgm:t>
    </dgm:pt>
    <dgm:pt modelId="{3235689E-CB51-445C-99AA-D1F9A43E7258}" type="parTrans" cxnId="{C56423B5-102C-4A8D-97EE-C6B6E14BF94B}">
      <dgm:prSet/>
      <dgm:spPr/>
      <dgm:t>
        <a:bodyPr/>
        <a:lstStyle/>
        <a:p>
          <a:pPr latinLnBrk="1"/>
          <a:endParaRPr lang="ko-KR" altLang="en-US"/>
        </a:p>
      </dgm:t>
    </dgm:pt>
    <dgm:pt modelId="{351C953B-CB10-400B-993C-F1510313C278}" type="sibTrans" cxnId="{C56423B5-102C-4A8D-97EE-C6B6E14BF94B}">
      <dgm:prSet/>
      <dgm:spPr/>
      <dgm:t>
        <a:bodyPr/>
        <a:lstStyle/>
        <a:p>
          <a:pPr latinLnBrk="1"/>
          <a:endParaRPr lang="ko-KR" altLang="en-US"/>
        </a:p>
      </dgm:t>
    </dgm:pt>
    <dgm:pt modelId="{2E95E42F-5E3C-45A4-8F67-528B1FC503EA}">
      <dgm:prSet phldrT="[텍스트]" custT="1"/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  <a:buFont typeface="Arial" panose="020B0604020202020204" pitchFamily="34" charset="0"/>
            <a:buChar char="•"/>
          </a:pP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 </a:t>
          </a:r>
          <a:r>
            <a:rPr lang="ko-KR" altLang="en-US" sz="700" b="0" i="0" kern="120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테크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r>
            <a:rPr lang="ko-KR" altLang="en-US" sz="700" b="0" i="0" kern="120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리뷰어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r>
            <a:rPr lang="en-US" altLang="ko-KR" sz="700" b="0" i="0" kern="120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Rjey</a:t>
          </a:r>
          <a:endParaRPr lang="ko-KR" altLang="en-US" sz="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9EC9B76-D9D6-4DB4-9076-38C88F212CB7}" type="parTrans" cxnId="{36135CCB-B26E-46C9-9C34-A3FE0EB6C5F4}">
      <dgm:prSet/>
      <dgm:spPr/>
      <dgm:t>
        <a:bodyPr/>
        <a:lstStyle/>
        <a:p>
          <a:pPr latinLnBrk="1"/>
          <a:endParaRPr lang="ko-KR" altLang="en-US"/>
        </a:p>
      </dgm:t>
    </dgm:pt>
    <dgm:pt modelId="{6B221E7C-0D62-47DB-B176-E34611FF30A8}" type="sibTrans" cxnId="{36135CCB-B26E-46C9-9C34-A3FE0EB6C5F4}">
      <dgm:prSet/>
      <dgm:spPr/>
      <dgm:t>
        <a:bodyPr/>
        <a:lstStyle/>
        <a:p>
          <a:pPr latinLnBrk="1"/>
          <a:endParaRPr lang="ko-KR" altLang="en-US"/>
        </a:p>
      </dgm:t>
    </dgm:pt>
    <dgm:pt modelId="{B4744241-3425-43DD-B732-C63A070E9F60}">
      <dgm:prSet phldrT="[텍스트]" custT="1"/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  <a:buNone/>
          </a:pPr>
          <a:r>
            <a: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XR </a:t>
          </a:r>
          <a:r>
            <a: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기기의 </a:t>
          </a:r>
          <a:r>
            <a:rPr lang="ko-KR" altLang="en-US" sz="1600" b="1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폼팩터</a:t>
          </a:r>
          <a:r>
            <a: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및 경량화</a:t>
          </a:r>
        </a:p>
      </dgm:t>
    </dgm:pt>
    <dgm:pt modelId="{DFE01DAC-9A6D-405E-9894-59541FDCF6E5}" type="parTrans" cxnId="{819F0F7F-C9FA-4278-926D-59D85EB5D162}">
      <dgm:prSet/>
      <dgm:spPr/>
      <dgm:t>
        <a:bodyPr/>
        <a:lstStyle/>
        <a:p>
          <a:pPr latinLnBrk="1"/>
          <a:endParaRPr lang="ko-KR" altLang="en-US"/>
        </a:p>
      </dgm:t>
    </dgm:pt>
    <dgm:pt modelId="{961E2929-ED58-4AAE-BB62-A3DD78048566}" type="sibTrans" cxnId="{819F0F7F-C9FA-4278-926D-59D85EB5D162}">
      <dgm:prSet/>
      <dgm:spPr/>
      <dgm:t>
        <a:bodyPr/>
        <a:lstStyle/>
        <a:p>
          <a:pPr latinLnBrk="1"/>
          <a:endParaRPr lang="ko-KR" altLang="en-US"/>
        </a:p>
      </dgm:t>
    </dgm:pt>
    <dgm:pt modelId="{AA3B5392-4746-4B42-8366-F3C0EC5A0E4C}">
      <dgm:prSet phldrT="[텍스트]" custT="1"/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  <a:buFont typeface="Arial" panose="020B0604020202020204" pitchFamily="34" charset="0"/>
            <a:buChar char="•"/>
          </a:pPr>
          <a:r>
            <a:rPr lang="ko-KR" altLang="en-US" sz="11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r>
            <a:rPr lang="ko-KR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구글 개발자 </a:t>
          </a:r>
          <a:r>
            <a:rPr lang="en-US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Ortolani </a:t>
          </a:r>
          <a:r>
            <a:rPr lang="en-US" altLang="ko-KR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“</a:t>
          </a:r>
          <a:r>
            <a:rPr lang="ko-KR" altLang="en-US" sz="800" b="1" i="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부담스러운 무게</a:t>
          </a:r>
          <a:r>
            <a:rPr lang="ko-KR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와 </a:t>
          </a:r>
          <a:r>
            <a:rPr lang="ko-KR" altLang="en-US" sz="800" b="0" i="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스트랩</a:t>
          </a:r>
          <a:r>
            <a:rPr lang="ko-KR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디자인으로 짧은 시간 착용하기에도 불편을 느꼈다</a:t>
          </a:r>
          <a:r>
            <a:rPr lang="en-US" altLang="ko-KR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 </a:t>
          </a:r>
          <a:r>
            <a:rPr lang="ko-KR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비전 프로 를 쓰고 싶지만 착용하는 게 두렵다</a:t>
          </a:r>
          <a:r>
            <a:rPr lang="en-US" altLang="ko-KR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.”</a:t>
          </a:r>
          <a:endParaRPr lang="ko-KR" altLang="en-US" sz="8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76502871-9FDD-4265-B8DC-432E25BEB582}" type="parTrans" cxnId="{97434167-2EB9-4482-A838-122212523C64}">
      <dgm:prSet/>
      <dgm:spPr/>
      <dgm:t>
        <a:bodyPr/>
        <a:lstStyle/>
        <a:p>
          <a:pPr latinLnBrk="1"/>
          <a:endParaRPr lang="ko-KR" altLang="en-US"/>
        </a:p>
      </dgm:t>
    </dgm:pt>
    <dgm:pt modelId="{B9609AFF-DA2E-4201-9478-5D039F493EAE}" type="sibTrans" cxnId="{97434167-2EB9-4482-A838-122212523C64}">
      <dgm:prSet/>
      <dgm:spPr/>
      <dgm:t>
        <a:bodyPr/>
        <a:lstStyle/>
        <a:p>
          <a:pPr latinLnBrk="1"/>
          <a:endParaRPr lang="ko-KR" altLang="en-US"/>
        </a:p>
      </dgm:t>
    </dgm:pt>
    <dgm:pt modelId="{348884D3-4FC2-4A69-B714-2DF4C6B4C218}">
      <dgm:prSet phldrT="[텍스트]" custT="1"/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  <a:buNone/>
          </a:pPr>
          <a:r>
            <a: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사용자 경험 및 접근성</a:t>
          </a:r>
        </a:p>
      </dgm:t>
    </dgm:pt>
    <dgm:pt modelId="{9947599B-8C5C-4F9A-A1FA-482D23644398}" type="parTrans" cxnId="{94FE322E-7C43-4515-9655-E71FD1B63A78}">
      <dgm:prSet/>
      <dgm:spPr/>
      <dgm:t>
        <a:bodyPr/>
        <a:lstStyle/>
        <a:p>
          <a:pPr latinLnBrk="1"/>
          <a:endParaRPr lang="ko-KR" altLang="en-US"/>
        </a:p>
      </dgm:t>
    </dgm:pt>
    <dgm:pt modelId="{07E3BE88-6313-469A-B176-FE356FD4A8A9}" type="sibTrans" cxnId="{94FE322E-7C43-4515-9655-E71FD1B63A78}">
      <dgm:prSet/>
      <dgm:spPr/>
      <dgm:t>
        <a:bodyPr/>
        <a:lstStyle/>
        <a:p>
          <a:pPr latinLnBrk="1"/>
          <a:endParaRPr lang="ko-KR" altLang="en-US"/>
        </a:p>
      </dgm:t>
    </dgm:pt>
    <dgm:pt modelId="{941EEF72-BC58-4663-9A79-43D24E88E132}">
      <dgm:prSet phldrT="[텍스트]" custT="1"/>
      <dgm:spPr/>
      <dgm:t>
        <a:bodyPr/>
        <a:lstStyle/>
        <a:p>
          <a:pPr latinLnBrk="1">
            <a:lnSpc>
              <a:spcPct val="90000"/>
            </a:lnSpc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비전 프로 사용자 </a:t>
          </a:r>
          <a:r>
            <a:rPr lang="en-US" altLang="en-US" sz="800" b="0" i="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Torrenegra</a:t>
          </a:r>
          <a:endParaRPr lang="ko-KR" altLang="en-US" sz="8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34BF346-6B73-4A21-8DF8-7061CE711D4B}" type="parTrans" cxnId="{F6F75C7B-B65E-43DB-9D6D-25CA63939BDD}">
      <dgm:prSet/>
      <dgm:spPr/>
      <dgm:t>
        <a:bodyPr/>
        <a:lstStyle/>
        <a:p>
          <a:pPr latinLnBrk="1"/>
          <a:endParaRPr lang="ko-KR" altLang="en-US"/>
        </a:p>
      </dgm:t>
    </dgm:pt>
    <dgm:pt modelId="{EB365F4B-4A7F-4D94-8DDB-D839D39CFB12}" type="sibTrans" cxnId="{F6F75C7B-B65E-43DB-9D6D-25CA63939BDD}">
      <dgm:prSet/>
      <dgm:spPr/>
      <dgm:t>
        <a:bodyPr/>
        <a:lstStyle/>
        <a:p>
          <a:pPr latinLnBrk="1"/>
          <a:endParaRPr lang="ko-KR" altLang="en-US"/>
        </a:p>
      </dgm:t>
    </dgm:pt>
    <dgm:pt modelId="{886D0B45-10E8-4B64-8F19-7C2C4BC80DC8}">
      <dgm:prSet phldrT="[텍스트]" custT="1"/>
      <dgm:spPr/>
      <dgm:t>
        <a:bodyPr/>
        <a:lstStyle/>
        <a:p>
          <a:pPr latinLnBrk="1">
            <a:lnSpc>
              <a:spcPct val="90000"/>
            </a:lnSpc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“애플 비전 프로를 개봉해 사용한 지 </a:t>
          </a:r>
          <a:r>
            <a:rPr lang="en-US" altLang="ko-KR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2</a:t>
          </a:r>
          <a:r>
            <a:rPr lang="ko-KR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시간 만에 다시 포장해 반납하기로 했다</a:t>
          </a:r>
          <a:r>
            <a:rPr lang="en-US" altLang="ko-KR" sz="8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r>
            <a:rPr lang="ko-KR" altLang="en-US" sz="8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br>
            <a:rPr lang="en-US" altLang="ko-KR" sz="8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en-US" altLang="ko-KR" sz="8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 </a:t>
          </a:r>
          <a:r>
            <a:rPr lang="ko-KR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꽤 멋진 경험이었지만 </a:t>
          </a:r>
          <a:r>
            <a:rPr lang="ko-KR" altLang="en-US" sz="800" b="1" i="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어지러움</a:t>
          </a:r>
          <a:r>
            <a:rPr lang="ko-KR" altLang="en-US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때문에 자주 사용할 수는 없을 것 같았다</a:t>
          </a:r>
          <a:r>
            <a:rPr lang="en-US" altLang="ko-KR" sz="8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."</a:t>
          </a:r>
          <a:endParaRPr lang="ko-KR" altLang="en-US" sz="8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E91EAE9-A040-44C1-ABC5-98899D31C24F}" type="parTrans" cxnId="{41C94C69-4CB1-45C8-9894-037E8E822BED}">
      <dgm:prSet/>
      <dgm:spPr/>
      <dgm:t>
        <a:bodyPr/>
        <a:lstStyle/>
        <a:p>
          <a:pPr latinLnBrk="1"/>
          <a:endParaRPr lang="ko-KR" altLang="en-US"/>
        </a:p>
      </dgm:t>
    </dgm:pt>
    <dgm:pt modelId="{321B1857-1735-41AE-95FE-FF503C7E65F0}" type="sibTrans" cxnId="{41C94C69-4CB1-45C8-9894-037E8E822BED}">
      <dgm:prSet/>
      <dgm:spPr/>
      <dgm:t>
        <a:bodyPr/>
        <a:lstStyle/>
        <a:p>
          <a:pPr latinLnBrk="1"/>
          <a:endParaRPr lang="ko-KR" altLang="en-US"/>
        </a:p>
      </dgm:t>
    </dgm:pt>
    <dgm:pt modelId="{6BA38557-FCE7-42A1-828E-C8EB3EF7AA7F}">
      <dgm:prSet phldrT="[텍스트]" custT="1"/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  <a:buFont typeface="Arial" panose="020B0604020202020204" pitchFamily="34" charset="0"/>
            <a:buChar char="•"/>
          </a:pPr>
          <a:r>
            <a:rPr kumimoji="0" lang="en-US" altLang="ko-KR" sz="7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rPr>
            <a:t> “</a:t>
          </a:r>
          <a:r>
            <a:rPr kumimoji="0" lang="ko-KR" altLang="en-US" sz="7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rPr>
            <a:t>비전 프로는 그동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안 경험한 기술 중 가장 멋지지만</a:t>
          </a: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, 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빨리 비전 프로를 반품하고 싶다</a:t>
          </a: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b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  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착용 </a:t>
          </a: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10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분 만에 </a:t>
          </a:r>
          <a:r>
            <a:rPr lang="ko-KR" altLang="en-US" sz="700" b="1" i="0" kern="12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두통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이 참을 수 없을 정도로 심해진다</a:t>
          </a: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."</a:t>
          </a:r>
          <a:endParaRPr lang="ko-KR" altLang="en-US" sz="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634BFDCF-A070-457A-B38A-3F1630C9C0F7}" type="parTrans" cxnId="{E58DBF9C-1A3D-4AC9-850F-0F2411C2B7BD}">
      <dgm:prSet/>
      <dgm:spPr/>
      <dgm:t>
        <a:bodyPr/>
        <a:lstStyle/>
        <a:p>
          <a:pPr latinLnBrk="1"/>
          <a:endParaRPr lang="ko-KR" altLang="en-US"/>
        </a:p>
      </dgm:t>
    </dgm:pt>
    <dgm:pt modelId="{722C6A7E-46BC-44CB-A962-A3EE050E7EB3}" type="sibTrans" cxnId="{E58DBF9C-1A3D-4AC9-850F-0F2411C2B7BD}">
      <dgm:prSet/>
      <dgm:spPr/>
      <dgm:t>
        <a:bodyPr/>
        <a:lstStyle/>
        <a:p>
          <a:pPr latinLnBrk="1"/>
          <a:endParaRPr lang="ko-KR" altLang="en-US"/>
        </a:p>
      </dgm:t>
    </dgm:pt>
    <dgm:pt modelId="{7BAC9139-5B7A-4410-BF1D-0FA8DA941000}" type="pres">
      <dgm:prSet presAssocID="{FC175139-F38F-473D-AA56-CCD7CC7CBC4B}" presName="linear" presStyleCnt="0">
        <dgm:presLayoutVars>
          <dgm:dir/>
          <dgm:resizeHandles val="exact"/>
        </dgm:presLayoutVars>
      </dgm:prSet>
      <dgm:spPr/>
    </dgm:pt>
    <dgm:pt modelId="{18B965E0-1A64-4815-A128-C1D2D0CBFBF4}" type="pres">
      <dgm:prSet presAssocID="{425674B4-0D11-481E-890F-DB817E771234}" presName="comp" presStyleCnt="0"/>
      <dgm:spPr/>
    </dgm:pt>
    <dgm:pt modelId="{15746C54-F762-48CB-8D8A-009675252FE8}" type="pres">
      <dgm:prSet presAssocID="{425674B4-0D11-481E-890F-DB817E771234}" presName="box" presStyleLbl="node1" presStyleIdx="0" presStyleCnt="3" custLinFactNeighborY="1511"/>
      <dgm:spPr/>
    </dgm:pt>
    <dgm:pt modelId="{15193EF8-74F1-40BB-8033-C6A634E8EADD}" type="pres">
      <dgm:prSet presAssocID="{425674B4-0D11-481E-890F-DB817E771234}" presName="img" presStyleLbl="fgImgPlace1" presStyleIdx="0" presStyleCnt="3" custLinFactNeighborX="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가상 현실 헤드셋 윤곽선"/>
        </a:ext>
      </dgm:extLst>
    </dgm:pt>
    <dgm:pt modelId="{16B9AA4A-1062-47EA-8F33-50DD4013D14A}" type="pres">
      <dgm:prSet presAssocID="{425674B4-0D11-481E-890F-DB817E771234}" presName="text" presStyleLbl="node1" presStyleIdx="0" presStyleCnt="3">
        <dgm:presLayoutVars>
          <dgm:bulletEnabled val="1"/>
        </dgm:presLayoutVars>
      </dgm:prSet>
      <dgm:spPr/>
    </dgm:pt>
    <dgm:pt modelId="{42A2B479-1F1F-4FDE-B4BA-84EB02615387}" type="pres">
      <dgm:prSet presAssocID="{351C953B-CB10-400B-993C-F1510313C278}" presName="spacer" presStyleCnt="0"/>
      <dgm:spPr/>
    </dgm:pt>
    <dgm:pt modelId="{9149C158-41AC-4848-A1ED-D9733182F81C}" type="pres">
      <dgm:prSet presAssocID="{B4744241-3425-43DD-B732-C63A070E9F60}" presName="comp" presStyleCnt="0"/>
      <dgm:spPr/>
    </dgm:pt>
    <dgm:pt modelId="{24A0346C-AEA6-429F-A2D3-9224AFFA0946}" type="pres">
      <dgm:prSet presAssocID="{B4744241-3425-43DD-B732-C63A070E9F60}" presName="box" presStyleLbl="node1" presStyleIdx="1" presStyleCnt="3"/>
      <dgm:spPr/>
    </dgm:pt>
    <dgm:pt modelId="{9A205D2C-6162-48E4-821E-40E87C67ADC1}" type="pres">
      <dgm:prSet presAssocID="{B4744241-3425-43DD-B732-C63A070E9F60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깃털 윤곽선"/>
        </a:ext>
      </dgm:extLst>
    </dgm:pt>
    <dgm:pt modelId="{58C99DE0-E7AC-4B71-916D-F4789B49B997}" type="pres">
      <dgm:prSet presAssocID="{B4744241-3425-43DD-B732-C63A070E9F60}" presName="text" presStyleLbl="node1" presStyleIdx="1" presStyleCnt="3">
        <dgm:presLayoutVars>
          <dgm:bulletEnabled val="1"/>
        </dgm:presLayoutVars>
      </dgm:prSet>
      <dgm:spPr/>
    </dgm:pt>
    <dgm:pt modelId="{E797CBEE-082E-4C2E-B1EA-2AF9DAA633EA}" type="pres">
      <dgm:prSet presAssocID="{961E2929-ED58-4AAE-BB62-A3DD78048566}" presName="spacer" presStyleCnt="0"/>
      <dgm:spPr/>
    </dgm:pt>
    <dgm:pt modelId="{CF9C50ED-AAFA-480C-A480-AAFF57A67289}" type="pres">
      <dgm:prSet presAssocID="{348884D3-4FC2-4A69-B714-2DF4C6B4C218}" presName="comp" presStyleCnt="0"/>
      <dgm:spPr/>
    </dgm:pt>
    <dgm:pt modelId="{BD11C44E-CE25-4873-9C78-04D7806D17C7}" type="pres">
      <dgm:prSet presAssocID="{348884D3-4FC2-4A69-B714-2DF4C6B4C218}" presName="box" presStyleLbl="node1" presStyleIdx="2" presStyleCnt="3"/>
      <dgm:spPr/>
    </dgm:pt>
    <dgm:pt modelId="{70C3F24C-1A34-4D1F-B092-6732E65B8C7E}" type="pres">
      <dgm:prSet presAssocID="{348884D3-4FC2-4A69-B714-2DF4C6B4C218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자막 단색으로 채워진"/>
        </a:ext>
      </dgm:extLst>
    </dgm:pt>
    <dgm:pt modelId="{AE09CD77-3F7E-4E0F-833A-FC5AD2A94CA1}" type="pres">
      <dgm:prSet presAssocID="{348884D3-4FC2-4A69-B714-2DF4C6B4C218}" presName="text" presStyleLbl="node1" presStyleIdx="2" presStyleCnt="3">
        <dgm:presLayoutVars>
          <dgm:bulletEnabled val="1"/>
        </dgm:presLayoutVars>
      </dgm:prSet>
      <dgm:spPr/>
    </dgm:pt>
  </dgm:ptLst>
  <dgm:cxnLst>
    <dgm:cxn modelId="{BE99CF00-AFAA-444E-9E50-2D63105509B9}" type="presOf" srcId="{941EEF72-BC58-4663-9A79-43D24E88E132}" destId="{BD11C44E-CE25-4873-9C78-04D7806D17C7}" srcOrd="0" destOrd="1" presId="urn:microsoft.com/office/officeart/2005/8/layout/vList4"/>
    <dgm:cxn modelId="{9F606917-8442-4A1C-AA71-9AA7D3DAE094}" type="presOf" srcId="{B4744241-3425-43DD-B732-C63A070E9F60}" destId="{58C99DE0-E7AC-4B71-916D-F4789B49B997}" srcOrd="1" destOrd="0" presId="urn:microsoft.com/office/officeart/2005/8/layout/vList4"/>
    <dgm:cxn modelId="{8192B117-FF69-4C6F-B4B8-A9DCE3B7D87C}" type="presOf" srcId="{348884D3-4FC2-4A69-B714-2DF4C6B4C218}" destId="{BD11C44E-CE25-4873-9C78-04D7806D17C7}" srcOrd="0" destOrd="0" presId="urn:microsoft.com/office/officeart/2005/8/layout/vList4"/>
    <dgm:cxn modelId="{2ABD1320-B1B0-4881-BE28-19209C30F1A9}" type="presOf" srcId="{6BA38557-FCE7-42A1-828E-C8EB3EF7AA7F}" destId="{16B9AA4A-1062-47EA-8F33-50DD4013D14A}" srcOrd="1" destOrd="2" presId="urn:microsoft.com/office/officeart/2005/8/layout/vList4"/>
    <dgm:cxn modelId="{BCE7A220-B08E-43D2-848A-8AD3FCFD0FCF}" type="presOf" srcId="{886D0B45-10E8-4B64-8F19-7C2C4BC80DC8}" destId="{BD11C44E-CE25-4873-9C78-04D7806D17C7}" srcOrd="0" destOrd="2" presId="urn:microsoft.com/office/officeart/2005/8/layout/vList4"/>
    <dgm:cxn modelId="{94FE322E-7C43-4515-9655-E71FD1B63A78}" srcId="{FC175139-F38F-473D-AA56-CCD7CC7CBC4B}" destId="{348884D3-4FC2-4A69-B714-2DF4C6B4C218}" srcOrd="2" destOrd="0" parTransId="{9947599B-8C5C-4F9A-A1FA-482D23644398}" sibTransId="{07E3BE88-6313-469A-B176-FE356FD4A8A9}"/>
    <dgm:cxn modelId="{ACA6493D-DAC6-473B-BFCD-D575B20744C4}" type="presOf" srcId="{2E95E42F-5E3C-45A4-8F67-528B1FC503EA}" destId="{16B9AA4A-1062-47EA-8F33-50DD4013D14A}" srcOrd="1" destOrd="1" presId="urn:microsoft.com/office/officeart/2005/8/layout/vList4"/>
    <dgm:cxn modelId="{DAE2A35F-53D2-4EE2-B727-A8BD96F454A4}" type="presOf" srcId="{AA3B5392-4746-4B42-8366-F3C0EC5A0E4C}" destId="{24A0346C-AEA6-429F-A2D3-9224AFFA0946}" srcOrd="0" destOrd="1" presId="urn:microsoft.com/office/officeart/2005/8/layout/vList4"/>
    <dgm:cxn modelId="{58EE2C41-2823-48E2-BE22-8E81BB751173}" type="presOf" srcId="{348884D3-4FC2-4A69-B714-2DF4C6B4C218}" destId="{AE09CD77-3F7E-4E0F-833A-FC5AD2A94CA1}" srcOrd="1" destOrd="0" presId="urn:microsoft.com/office/officeart/2005/8/layout/vList4"/>
    <dgm:cxn modelId="{06923867-C2D1-4A49-B7E8-24B54D622EDF}" type="presOf" srcId="{425674B4-0D11-481E-890F-DB817E771234}" destId="{15746C54-F762-48CB-8D8A-009675252FE8}" srcOrd="0" destOrd="0" presId="urn:microsoft.com/office/officeart/2005/8/layout/vList4"/>
    <dgm:cxn modelId="{97434167-2EB9-4482-A838-122212523C64}" srcId="{B4744241-3425-43DD-B732-C63A070E9F60}" destId="{AA3B5392-4746-4B42-8366-F3C0EC5A0E4C}" srcOrd="0" destOrd="0" parTransId="{76502871-9FDD-4265-B8DC-432E25BEB582}" sibTransId="{B9609AFF-DA2E-4201-9478-5D039F493EAE}"/>
    <dgm:cxn modelId="{41C94C69-4CB1-45C8-9894-037E8E822BED}" srcId="{348884D3-4FC2-4A69-B714-2DF4C6B4C218}" destId="{886D0B45-10E8-4B64-8F19-7C2C4BC80DC8}" srcOrd="1" destOrd="0" parTransId="{9E91EAE9-A040-44C1-ABC5-98899D31C24F}" sibTransId="{321B1857-1735-41AE-95FE-FF503C7E65F0}"/>
    <dgm:cxn modelId="{4C50E14B-211F-4A6B-ACC7-CC6804156D60}" type="presOf" srcId="{941EEF72-BC58-4663-9A79-43D24E88E132}" destId="{AE09CD77-3F7E-4E0F-833A-FC5AD2A94CA1}" srcOrd="1" destOrd="1" presId="urn:microsoft.com/office/officeart/2005/8/layout/vList4"/>
    <dgm:cxn modelId="{6E0C4378-2F02-4B63-8D17-892FFBCDC744}" type="presOf" srcId="{FC175139-F38F-473D-AA56-CCD7CC7CBC4B}" destId="{7BAC9139-5B7A-4410-BF1D-0FA8DA941000}" srcOrd="0" destOrd="0" presId="urn:microsoft.com/office/officeart/2005/8/layout/vList4"/>
    <dgm:cxn modelId="{8746247B-1826-4B29-9ACC-627D8D249016}" type="presOf" srcId="{AA3B5392-4746-4B42-8366-F3C0EC5A0E4C}" destId="{58C99DE0-E7AC-4B71-916D-F4789B49B997}" srcOrd="1" destOrd="1" presId="urn:microsoft.com/office/officeart/2005/8/layout/vList4"/>
    <dgm:cxn modelId="{F6F75C7B-B65E-43DB-9D6D-25CA63939BDD}" srcId="{348884D3-4FC2-4A69-B714-2DF4C6B4C218}" destId="{941EEF72-BC58-4663-9A79-43D24E88E132}" srcOrd="0" destOrd="0" parTransId="{F34BF346-6B73-4A21-8DF8-7061CE711D4B}" sibTransId="{EB365F4B-4A7F-4D94-8DDB-D839D39CFB12}"/>
    <dgm:cxn modelId="{819F0F7F-C9FA-4278-926D-59D85EB5D162}" srcId="{FC175139-F38F-473D-AA56-CCD7CC7CBC4B}" destId="{B4744241-3425-43DD-B732-C63A070E9F60}" srcOrd="1" destOrd="0" parTransId="{DFE01DAC-9A6D-405E-9894-59541FDCF6E5}" sibTransId="{961E2929-ED58-4AAE-BB62-A3DD78048566}"/>
    <dgm:cxn modelId="{E58DBF9C-1A3D-4AC9-850F-0F2411C2B7BD}" srcId="{425674B4-0D11-481E-890F-DB817E771234}" destId="{6BA38557-FCE7-42A1-828E-C8EB3EF7AA7F}" srcOrd="1" destOrd="0" parTransId="{634BFDCF-A070-457A-B38A-3F1630C9C0F7}" sibTransId="{722C6A7E-46BC-44CB-A962-A3EE050E7EB3}"/>
    <dgm:cxn modelId="{C56423B5-102C-4A8D-97EE-C6B6E14BF94B}" srcId="{FC175139-F38F-473D-AA56-CCD7CC7CBC4B}" destId="{425674B4-0D11-481E-890F-DB817E771234}" srcOrd="0" destOrd="0" parTransId="{3235689E-CB51-445C-99AA-D1F9A43E7258}" sibTransId="{351C953B-CB10-400B-993C-F1510313C278}"/>
    <dgm:cxn modelId="{624FAAC0-CF2C-44FE-AE54-78F0265A71E6}" type="presOf" srcId="{886D0B45-10E8-4B64-8F19-7C2C4BC80DC8}" destId="{AE09CD77-3F7E-4E0F-833A-FC5AD2A94CA1}" srcOrd="1" destOrd="2" presId="urn:microsoft.com/office/officeart/2005/8/layout/vList4"/>
    <dgm:cxn modelId="{54C7D3C7-2FBC-4E66-B85E-B96D2C7265E6}" type="presOf" srcId="{2E95E42F-5E3C-45A4-8F67-528B1FC503EA}" destId="{15746C54-F762-48CB-8D8A-009675252FE8}" srcOrd="0" destOrd="1" presId="urn:microsoft.com/office/officeart/2005/8/layout/vList4"/>
    <dgm:cxn modelId="{36135CCB-B26E-46C9-9C34-A3FE0EB6C5F4}" srcId="{425674B4-0D11-481E-890F-DB817E771234}" destId="{2E95E42F-5E3C-45A4-8F67-528B1FC503EA}" srcOrd="0" destOrd="0" parTransId="{E9EC9B76-D9D6-4DB4-9076-38C88F212CB7}" sibTransId="{6B221E7C-0D62-47DB-B176-E34611FF30A8}"/>
    <dgm:cxn modelId="{FE3B44D3-2159-43AD-B59E-6CF94D90352F}" type="presOf" srcId="{425674B4-0D11-481E-890F-DB817E771234}" destId="{16B9AA4A-1062-47EA-8F33-50DD4013D14A}" srcOrd="1" destOrd="0" presId="urn:microsoft.com/office/officeart/2005/8/layout/vList4"/>
    <dgm:cxn modelId="{DA5709D6-4BD8-43B9-AF5F-87D7B87E8A72}" type="presOf" srcId="{6BA38557-FCE7-42A1-828E-C8EB3EF7AA7F}" destId="{15746C54-F762-48CB-8D8A-009675252FE8}" srcOrd="0" destOrd="2" presId="urn:microsoft.com/office/officeart/2005/8/layout/vList4"/>
    <dgm:cxn modelId="{0FB1D1E2-CF89-4A2E-B1AA-8B900EB21A3D}" type="presOf" srcId="{B4744241-3425-43DD-B732-C63A070E9F60}" destId="{24A0346C-AEA6-429F-A2D3-9224AFFA0946}" srcOrd="0" destOrd="0" presId="urn:microsoft.com/office/officeart/2005/8/layout/vList4"/>
    <dgm:cxn modelId="{F6811C88-5273-4EE7-9602-0DCFF49F6A45}" type="presParOf" srcId="{7BAC9139-5B7A-4410-BF1D-0FA8DA941000}" destId="{18B965E0-1A64-4815-A128-C1D2D0CBFBF4}" srcOrd="0" destOrd="0" presId="urn:microsoft.com/office/officeart/2005/8/layout/vList4"/>
    <dgm:cxn modelId="{330D52A7-EE49-47E5-AFBF-AB40A79F036B}" type="presParOf" srcId="{18B965E0-1A64-4815-A128-C1D2D0CBFBF4}" destId="{15746C54-F762-48CB-8D8A-009675252FE8}" srcOrd="0" destOrd="0" presId="urn:microsoft.com/office/officeart/2005/8/layout/vList4"/>
    <dgm:cxn modelId="{3063FE0F-5C7F-4ADF-B978-3FE01487BDEA}" type="presParOf" srcId="{18B965E0-1A64-4815-A128-C1D2D0CBFBF4}" destId="{15193EF8-74F1-40BB-8033-C6A634E8EADD}" srcOrd="1" destOrd="0" presId="urn:microsoft.com/office/officeart/2005/8/layout/vList4"/>
    <dgm:cxn modelId="{0506E014-E56D-4A52-B9C8-DC5F24BC25B9}" type="presParOf" srcId="{18B965E0-1A64-4815-A128-C1D2D0CBFBF4}" destId="{16B9AA4A-1062-47EA-8F33-50DD4013D14A}" srcOrd="2" destOrd="0" presId="urn:microsoft.com/office/officeart/2005/8/layout/vList4"/>
    <dgm:cxn modelId="{F6B0C976-57C8-4BF3-A2C9-27167F7E39BD}" type="presParOf" srcId="{7BAC9139-5B7A-4410-BF1D-0FA8DA941000}" destId="{42A2B479-1F1F-4FDE-B4BA-84EB02615387}" srcOrd="1" destOrd="0" presId="urn:microsoft.com/office/officeart/2005/8/layout/vList4"/>
    <dgm:cxn modelId="{4666B155-CB09-4771-A63E-33E977C99471}" type="presParOf" srcId="{7BAC9139-5B7A-4410-BF1D-0FA8DA941000}" destId="{9149C158-41AC-4848-A1ED-D9733182F81C}" srcOrd="2" destOrd="0" presId="urn:microsoft.com/office/officeart/2005/8/layout/vList4"/>
    <dgm:cxn modelId="{6C79DD7A-E33B-49B8-A1AE-D46BFDFA3178}" type="presParOf" srcId="{9149C158-41AC-4848-A1ED-D9733182F81C}" destId="{24A0346C-AEA6-429F-A2D3-9224AFFA0946}" srcOrd="0" destOrd="0" presId="urn:microsoft.com/office/officeart/2005/8/layout/vList4"/>
    <dgm:cxn modelId="{0D0D0299-DE25-4F32-BEAB-B366E15F4724}" type="presParOf" srcId="{9149C158-41AC-4848-A1ED-D9733182F81C}" destId="{9A205D2C-6162-48E4-821E-40E87C67ADC1}" srcOrd="1" destOrd="0" presId="urn:microsoft.com/office/officeart/2005/8/layout/vList4"/>
    <dgm:cxn modelId="{C115857F-AAA4-4A97-9F03-3540E2A075E6}" type="presParOf" srcId="{9149C158-41AC-4848-A1ED-D9733182F81C}" destId="{58C99DE0-E7AC-4B71-916D-F4789B49B997}" srcOrd="2" destOrd="0" presId="urn:microsoft.com/office/officeart/2005/8/layout/vList4"/>
    <dgm:cxn modelId="{F52B17BC-AF3B-4474-8D42-8CFEC0C87015}" type="presParOf" srcId="{7BAC9139-5B7A-4410-BF1D-0FA8DA941000}" destId="{E797CBEE-082E-4C2E-B1EA-2AF9DAA633EA}" srcOrd="3" destOrd="0" presId="urn:microsoft.com/office/officeart/2005/8/layout/vList4"/>
    <dgm:cxn modelId="{1F937157-2972-40AC-84F7-530232A998E7}" type="presParOf" srcId="{7BAC9139-5B7A-4410-BF1D-0FA8DA941000}" destId="{CF9C50ED-AAFA-480C-A480-AAFF57A67289}" srcOrd="4" destOrd="0" presId="urn:microsoft.com/office/officeart/2005/8/layout/vList4"/>
    <dgm:cxn modelId="{2DA40A46-5965-4977-8A6E-80BAA6718BAA}" type="presParOf" srcId="{CF9C50ED-AAFA-480C-A480-AAFF57A67289}" destId="{BD11C44E-CE25-4873-9C78-04D7806D17C7}" srcOrd="0" destOrd="0" presId="urn:microsoft.com/office/officeart/2005/8/layout/vList4"/>
    <dgm:cxn modelId="{E623FC4F-D880-4CA8-8844-BCAD4C926349}" type="presParOf" srcId="{CF9C50ED-AAFA-480C-A480-AAFF57A67289}" destId="{70C3F24C-1A34-4D1F-B092-6732E65B8C7E}" srcOrd="1" destOrd="0" presId="urn:microsoft.com/office/officeart/2005/8/layout/vList4"/>
    <dgm:cxn modelId="{8248F5F1-7292-496B-9C0A-36A235337C45}" type="presParOf" srcId="{CF9C50ED-AAFA-480C-A480-AAFF57A67289}" destId="{AE09CD77-3F7E-4E0F-833A-FC5AD2A94CA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351A8-485E-49CD-922C-9812EB857BA1}">
      <dsp:nvSpPr>
        <dsp:cNvPr id="0" name=""/>
        <dsp:cNvSpPr/>
      </dsp:nvSpPr>
      <dsp:spPr>
        <a:xfrm>
          <a:off x="0" y="410557"/>
          <a:ext cx="7323101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354" tIns="229108" rIns="568354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100" kern="1200" dirty="0">
              <a:latin typeface="+mj-ea"/>
              <a:ea typeface="+mj-ea"/>
            </a:rPr>
            <a:t>Polarization Interference </a:t>
          </a:r>
          <a:r>
            <a:rPr lang="ko-KR" altLang="en-US" sz="1100" kern="1200" dirty="0">
              <a:latin typeface="+mj-ea"/>
              <a:ea typeface="+mj-ea"/>
            </a:rPr>
            <a:t>기반 </a:t>
          </a:r>
          <a:r>
            <a:rPr lang="ko-KR" altLang="en-US" sz="1100" kern="1200" dirty="0" err="1">
              <a:latin typeface="+mj-ea"/>
              <a:ea typeface="+mj-ea"/>
            </a:rPr>
            <a:t>홀로그래픽</a:t>
          </a:r>
          <a:r>
            <a:rPr lang="ko-KR" altLang="en-US" sz="1100" kern="1200" dirty="0">
              <a:latin typeface="+mj-ea"/>
              <a:ea typeface="+mj-ea"/>
            </a:rPr>
            <a:t> </a:t>
          </a:r>
          <a:r>
            <a:rPr lang="ko-KR" altLang="en-US" sz="1100" kern="1200" dirty="0" err="1">
              <a:latin typeface="+mj-ea"/>
              <a:ea typeface="+mj-ea"/>
            </a:rPr>
            <a:t>광학소자</a:t>
          </a:r>
          <a:r>
            <a:rPr lang="ko-KR" altLang="en-US" sz="1100" kern="1200" dirty="0">
              <a:latin typeface="+mj-ea"/>
              <a:ea typeface="+mj-ea"/>
            </a:rPr>
            <a:t> 및 </a:t>
          </a:r>
          <a:r>
            <a:rPr lang="ko-KR" altLang="en-US" sz="1100" kern="1200" dirty="0" err="1">
              <a:latin typeface="+mj-ea"/>
              <a:ea typeface="+mj-ea"/>
            </a:rPr>
            <a:t>재기록</a:t>
          </a:r>
          <a:r>
            <a:rPr lang="ko-KR" altLang="en-US" sz="1100" kern="1200" dirty="0">
              <a:latin typeface="+mj-ea"/>
              <a:ea typeface="+mj-ea"/>
            </a:rPr>
            <a:t> 홀로그램 디스플레이 시스템 연구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Geometric</a:t>
          </a:r>
          <a:r>
            <a:rPr kumimoji="0" lang="en-US" altLang="ko-KR" sz="1100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 Phase(GP) hologram optical element </a:t>
          </a:r>
          <a:r>
            <a:rPr kumimoji="0" lang="ko-KR" altLang="en-US" sz="1100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구현 및 차세대 </a:t>
          </a:r>
          <a:r>
            <a:rPr kumimoji="0" lang="en-US" altLang="ko-KR" sz="1100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3D AR/VR </a:t>
          </a:r>
          <a:r>
            <a:rPr kumimoji="0" lang="ko-KR" altLang="en-US" sz="1100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기술 개발</a:t>
          </a:r>
          <a:endParaRPr lang="ko-KR" altLang="en-US" sz="1100" b="0" kern="1200" dirty="0">
            <a:latin typeface="+mj-ea"/>
            <a:ea typeface="+mj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차세대 </a:t>
          </a:r>
          <a:r>
            <a:rPr lang="ko-KR" altLang="en-US" sz="1100" kern="1200" dirty="0" err="1">
              <a:latin typeface="+mj-ea"/>
              <a:ea typeface="+mj-ea"/>
            </a:rPr>
            <a:t>무안경식</a:t>
          </a:r>
          <a:r>
            <a:rPr lang="ko-KR" altLang="en-US" sz="1100" kern="1200" dirty="0">
              <a:latin typeface="+mj-ea"/>
              <a:ea typeface="+mj-ea"/>
            </a:rPr>
            <a:t> </a:t>
          </a:r>
          <a:r>
            <a:rPr lang="en-US" altLang="en-US" sz="1100" kern="1200" dirty="0">
              <a:latin typeface="+mj-ea"/>
              <a:ea typeface="+mj-ea"/>
            </a:rPr>
            <a:t>3D display</a:t>
          </a:r>
          <a:endParaRPr lang="ko-KR" altLang="en-US" sz="1100" kern="1200" dirty="0">
            <a:latin typeface="+mj-ea"/>
            <a:ea typeface="+mj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latin typeface="+mj-ea"/>
              <a:ea typeface="+mj-ea"/>
            </a:rPr>
            <a:t>Light-field </a:t>
          </a:r>
          <a:r>
            <a:rPr lang="ko-KR" altLang="en-US" sz="1100" kern="1200" dirty="0">
              <a:latin typeface="+mj-ea"/>
              <a:ea typeface="+mj-ea"/>
            </a:rPr>
            <a:t>카메라 기술 개발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 err="1">
              <a:latin typeface="+mj-ea"/>
              <a:ea typeface="+mj-ea"/>
            </a:rPr>
            <a:t>고속구동</a:t>
          </a:r>
          <a:r>
            <a:rPr lang="ko-KR" altLang="en-US" sz="1100" kern="1200" dirty="0">
              <a:latin typeface="+mj-ea"/>
              <a:ea typeface="+mj-ea"/>
            </a:rPr>
            <a:t> </a:t>
          </a:r>
          <a:r>
            <a:rPr lang="en-US" altLang="en-US" sz="1100" kern="1200" dirty="0">
              <a:latin typeface="+mj-ea"/>
              <a:ea typeface="+mj-ea"/>
            </a:rPr>
            <a:t>active shutter</a:t>
          </a:r>
          <a:r>
            <a:rPr lang="ko-KR" altLang="en-US" sz="1100" kern="1200" dirty="0">
              <a:latin typeface="+mj-ea"/>
              <a:ea typeface="+mj-ea"/>
            </a:rPr>
            <a:t>를 이용한 </a:t>
          </a:r>
          <a:r>
            <a:rPr lang="en-US" altLang="en-US" sz="1100" kern="1200" dirty="0">
              <a:latin typeface="+mj-ea"/>
              <a:ea typeface="+mj-ea"/>
            </a:rPr>
            <a:t>volumetric system</a:t>
          </a:r>
          <a:r>
            <a:rPr lang="ko-KR" altLang="en-US" sz="1100" kern="1200" dirty="0">
              <a:latin typeface="+mj-ea"/>
              <a:ea typeface="+mj-ea"/>
            </a:rPr>
            <a:t>개발</a:t>
          </a:r>
        </a:p>
      </dsp:txBody>
      <dsp:txXfrm>
        <a:off x="0" y="410557"/>
        <a:ext cx="7323101" cy="1559250"/>
      </dsp:txXfrm>
    </dsp:sp>
    <dsp:sp modelId="{24E81C13-47DC-45A0-AA04-2A73BEC5D243}">
      <dsp:nvSpPr>
        <dsp:cNvPr id="0" name=""/>
        <dsp:cNvSpPr/>
      </dsp:nvSpPr>
      <dsp:spPr>
        <a:xfrm>
          <a:off x="366155" y="248196"/>
          <a:ext cx="5126170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757" tIns="0" rIns="193757" bIns="0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b="1" kern="1200" dirty="0">
              <a:latin typeface="+mj-ea"/>
              <a:ea typeface="+mj-ea"/>
            </a:rPr>
            <a:t>3D &amp; Holography display / AR VR XR Devices / 3D Imaging</a:t>
          </a:r>
          <a:endParaRPr lang="ko-KR" altLang="en-US" sz="1100" b="1" kern="1200" dirty="0">
            <a:latin typeface="+mj-ea"/>
            <a:ea typeface="+mj-ea"/>
          </a:endParaRPr>
        </a:p>
      </dsp:txBody>
      <dsp:txXfrm>
        <a:off x="382007" y="264048"/>
        <a:ext cx="5094466" cy="293016"/>
      </dsp:txXfrm>
    </dsp:sp>
    <dsp:sp modelId="{97C50EAF-75AA-426F-9147-0C806809AB3E}">
      <dsp:nvSpPr>
        <dsp:cNvPr id="0" name=""/>
        <dsp:cNvSpPr/>
      </dsp:nvSpPr>
      <dsp:spPr>
        <a:xfrm>
          <a:off x="0" y="2191567"/>
          <a:ext cx="7323101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354" tIns="229108" rIns="568354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고성능 </a:t>
          </a:r>
          <a:r>
            <a:rPr lang="en-US" altLang="ko-KR" sz="1100" kern="1200" dirty="0">
              <a:latin typeface="+mj-ea"/>
              <a:ea typeface="+mj-ea"/>
            </a:rPr>
            <a:t>OLED </a:t>
          </a:r>
          <a:r>
            <a:rPr lang="ko-KR" altLang="en-US" sz="1100" kern="1200" dirty="0">
              <a:latin typeface="+mj-ea"/>
              <a:ea typeface="+mj-ea"/>
            </a:rPr>
            <a:t>소자 개발을 위한 유기물 표면 형상 제어 및 소자 구조 개발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latin typeface="+mj-ea"/>
              <a:ea typeface="+mj-ea"/>
            </a:rPr>
            <a:t>Quantum material </a:t>
          </a:r>
          <a:r>
            <a:rPr lang="ko-KR" altLang="en-US" sz="1100" kern="1200">
              <a:latin typeface="+mj-ea"/>
              <a:ea typeface="+mj-ea"/>
            </a:rPr>
            <a:t>이용한 디스플레이 </a:t>
          </a:r>
          <a:r>
            <a:rPr lang="en-US" altLang="ko-KR" sz="1100" kern="1200">
              <a:latin typeface="+mj-ea"/>
              <a:ea typeface="+mj-ea"/>
            </a:rPr>
            <a:t>EL/PL </a:t>
          </a:r>
          <a:r>
            <a:rPr lang="ko-KR" altLang="en-US" sz="1100" kern="1200">
              <a:latin typeface="+mj-ea"/>
              <a:ea typeface="+mj-ea"/>
            </a:rPr>
            <a:t>소자</a:t>
          </a:r>
          <a:r>
            <a:rPr lang="en-US" altLang="en-US" sz="1100" kern="1200">
              <a:latin typeface="+mj-ea"/>
              <a:ea typeface="+mj-ea"/>
            </a:rPr>
            <a:t> </a:t>
          </a:r>
          <a:r>
            <a:rPr lang="ko-KR" altLang="en-US" sz="1100" kern="1200">
              <a:latin typeface="+mj-ea"/>
              <a:ea typeface="+mj-ea"/>
            </a:rPr>
            <a:t>개발</a:t>
          </a:r>
          <a:endParaRPr lang="ko-KR" altLang="en-US" sz="1100" kern="1200" dirty="0">
            <a:latin typeface="+mj-ea"/>
            <a:ea typeface="+mj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 err="1">
              <a:latin typeface="+mj-ea"/>
              <a:ea typeface="+mj-ea"/>
            </a:rPr>
            <a:t>광효율</a:t>
          </a:r>
          <a:r>
            <a:rPr lang="ko-KR" altLang="en-US" sz="1100" kern="1200" dirty="0">
              <a:latin typeface="+mj-ea"/>
              <a:ea typeface="+mj-ea"/>
            </a:rPr>
            <a:t> 향상을 위한 </a:t>
          </a:r>
          <a:r>
            <a:rPr lang="en-US" altLang="en-US" sz="1100" kern="1200" dirty="0">
              <a:latin typeface="+mj-ea"/>
              <a:ea typeface="+mj-ea"/>
            </a:rPr>
            <a:t>OLED </a:t>
          </a:r>
          <a:r>
            <a:rPr lang="en-US" altLang="en-US" sz="1100" kern="1200" dirty="0" err="1">
              <a:latin typeface="+mj-ea"/>
              <a:ea typeface="+mj-ea"/>
            </a:rPr>
            <a:t>outcoupling</a:t>
          </a:r>
          <a:r>
            <a:rPr lang="en-US" altLang="en-US" sz="1100" kern="1200" dirty="0">
              <a:latin typeface="+mj-ea"/>
              <a:ea typeface="+mj-ea"/>
            </a:rPr>
            <a:t> </a:t>
          </a:r>
          <a:r>
            <a:rPr lang="ko-KR" altLang="en-US" sz="1100" kern="1200" dirty="0">
              <a:latin typeface="+mj-ea"/>
              <a:ea typeface="+mj-ea"/>
            </a:rPr>
            <a:t>기술 개발</a:t>
          </a:r>
        </a:p>
      </dsp:txBody>
      <dsp:txXfrm>
        <a:off x="0" y="2191567"/>
        <a:ext cx="7323101" cy="1039500"/>
      </dsp:txXfrm>
    </dsp:sp>
    <dsp:sp modelId="{3DC8D4E4-4BAB-4432-8818-ACB7CA8F04EA}">
      <dsp:nvSpPr>
        <dsp:cNvPr id="0" name=""/>
        <dsp:cNvSpPr/>
      </dsp:nvSpPr>
      <dsp:spPr>
        <a:xfrm>
          <a:off x="366155" y="2029207"/>
          <a:ext cx="5126170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757" tIns="0" rIns="193757" bIns="0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b="1" kern="1200" dirty="0">
              <a:latin typeface="+mj-ea"/>
              <a:ea typeface="+mj-ea"/>
            </a:rPr>
            <a:t>Organic electronics</a:t>
          </a:r>
          <a:endParaRPr lang="ko-KR" altLang="en-US" sz="1100" b="1" kern="1200" dirty="0">
            <a:latin typeface="+mj-ea"/>
            <a:ea typeface="+mj-ea"/>
          </a:endParaRPr>
        </a:p>
      </dsp:txBody>
      <dsp:txXfrm>
        <a:off x="382007" y="2045059"/>
        <a:ext cx="5094466" cy="293016"/>
      </dsp:txXfrm>
    </dsp:sp>
    <dsp:sp modelId="{FF37382D-626D-4CEF-A873-1E89B53D5984}">
      <dsp:nvSpPr>
        <dsp:cNvPr id="0" name=""/>
        <dsp:cNvSpPr/>
      </dsp:nvSpPr>
      <dsp:spPr>
        <a:xfrm>
          <a:off x="0" y="3452827"/>
          <a:ext cx="7323101" cy="1316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354" tIns="229108" rIns="568354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b="0" kern="1200">
              <a:latin typeface="+mj-ea"/>
              <a:ea typeface="+mj-ea"/>
            </a:rPr>
            <a:t>Surface Plasmonic Device</a:t>
          </a:r>
          <a:endParaRPr lang="ko-KR" altLang="en-US" sz="1100" b="0" kern="1200" dirty="0">
            <a:latin typeface="+mj-ea"/>
            <a:ea typeface="+mj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b="0" kern="1200" dirty="0">
              <a:latin typeface="+mj-ea"/>
              <a:ea typeface="+mj-ea"/>
            </a:rPr>
            <a:t>Tunable Optical Meta Device &amp; Active Switching RF Antenna for Holographic Beam-forming </a:t>
          </a:r>
          <a:endParaRPr lang="ko-KR" altLang="en-US" sz="1100" b="0" kern="1200" dirty="0">
            <a:latin typeface="+mj-ea"/>
            <a:ea typeface="+mj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b="0" kern="1200">
              <a:latin typeface="+mj-ea"/>
              <a:ea typeface="+mj-ea"/>
            </a:rPr>
            <a:t>Micro/Nano Patterning by Printing Process</a:t>
          </a:r>
          <a:endParaRPr lang="ko-KR" altLang="en-US" sz="1100" b="0" kern="1200" dirty="0">
            <a:latin typeface="+mj-ea"/>
            <a:ea typeface="+mj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b="0" kern="1200">
              <a:latin typeface="+mj-ea"/>
              <a:ea typeface="+mj-ea"/>
            </a:rPr>
            <a:t>Soft Material Based Modeling &amp; Application</a:t>
          </a:r>
          <a:endParaRPr lang="ko-KR" altLang="en-US" sz="1100" b="0" kern="1200" dirty="0">
            <a:latin typeface="+mj-ea"/>
            <a:ea typeface="+mj-ea"/>
          </a:endParaRPr>
        </a:p>
      </dsp:txBody>
      <dsp:txXfrm>
        <a:off x="0" y="3452827"/>
        <a:ext cx="7323101" cy="1316699"/>
      </dsp:txXfrm>
    </dsp:sp>
    <dsp:sp modelId="{A2459EDE-B534-4B1A-973F-06F75AF55556}">
      <dsp:nvSpPr>
        <dsp:cNvPr id="0" name=""/>
        <dsp:cNvSpPr/>
      </dsp:nvSpPr>
      <dsp:spPr>
        <a:xfrm>
          <a:off x="366155" y="3290467"/>
          <a:ext cx="5126170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757" tIns="0" rIns="19375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b="1" kern="1200" dirty="0">
              <a:latin typeface="+mj-ea"/>
              <a:ea typeface="+mj-ea"/>
            </a:rPr>
            <a:t>Metamaterial &amp; Smart device &amp; Holographic Beam-forming Antenna</a:t>
          </a:r>
          <a:endParaRPr lang="ko-KR" altLang="en-US" sz="1100" b="1" kern="1200" dirty="0">
            <a:latin typeface="+mj-ea"/>
            <a:ea typeface="+mj-ea"/>
          </a:endParaRPr>
        </a:p>
      </dsp:txBody>
      <dsp:txXfrm>
        <a:off x="382007" y="3306319"/>
        <a:ext cx="5094466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46C54-F762-48CB-8D8A-009675252FE8}">
      <dsp:nvSpPr>
        <dsp:cNvPr id="0" name=""/>
        <dsp:cNvSpPr/>
      </dsp:nvSpPr>
      <dsp:spPr>
        <a:xfrm>
          <a:off x="0" y="14127"/>
          <a:ext cx="5472062" cy="9349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6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가변 초점 렌즈의 필요성</a:t>
          </a:r>
        </a:p>
        <a:p>
          <a:pPr marL="57150" lvl="1" indent="-57150" algn="l" defTabSz="31115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 </a:t>
          </a:r>
          <a:r>
            <a:rPr lang="ko-KR" altLang="en-US" sz="700" b="0" i="0" kern="120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테크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r>
            <a:rPr lang="ko-KR" altLang="en-US" sz="700" b="0" i="0" kern="120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리뷰어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r>
            <a:rPr lang="en-US" altLang="ko-KR" sz="700" b="0" i="0" kern="120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Rjey</a:t>
          </a:r>
          <a:endParaRPr lang="ko-KR" altLang="en-US" sz="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57150" lvl="1" indent="-57150" algn="l" defTabSz="31115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kumimoji="0" lang="en-US" altLang="ko-KR" sz="7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rPr>
            <a:t> “</a:t>
          </a:r>
          <a:r>
            <a:rPr kumimoji="0" lang="ko-KR" altLang="en-US" sz="7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rPr>
            <a:t>비전 프로는 그동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안 경험한 기술 중 가장 멋지지만</a:t>
          </a: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, 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빨리 비전 프로를 반품하고 싶다</a:t>
          </a: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b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  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착용 </a:t>
          </a: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10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분 만에 </a:t>
          </a:r>
          <a:r>
            <a:rPr lang="ko-KR" altLang="en-US" sz="700" b="1" i="0" kern="12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두통</a:t>
          </a:r>
          <a:r>
            <a:rPr lang="ko-KR" altLang="en-US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이 참을 수 없을 정도로 심해진다</a:t>
          </a:r>
          <a:r>
            <a:rPr lang="en-US" altLang="ko-KR" sz="7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."</a:t>
          </a:r>
          <a:endParaRPr lang="ko-KR" altLang="en-US" sz="7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187908" y="14127"/>
        <a:ext cx="4284153" cy="934963"/>
      </dsp:txXfrm>
    </dsp:sp>
    <dsp:sp modelId="{15193EF8-74F1-40BB-8033-C6A634E8EADD}">
      <dsp:nvSpPr>
        <dsp:cNvPr id="0" name=""/>
        <dsp:cNvSpPr/>
      </dsp:nvSpPr>
      <dsp:spPr>
        <a:xfrm>
          <a:off x="93496" y="93496"/>
          <a:ext cx="1094412" cy="7479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A0346C-AEA6-429F-A2D3-9224AFFA0946}">
      <dsp:nvSpPr>
        <dsp:cNvPr id="0" name=""/>
        <dsp:cNvSpPr/>
      </dsp:nvSpPr>
      <dsp:spPr>
        <a:xfrm>
          <a:off x="0" y="1028459"/>
          <a:ext cx="5472062" cy="9349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6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XR </a:t>
          </a:r>
          <a:r>
            <a:rPr lang="ko-KR" altLang="en-US" sz="16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기기의 </a:t>
          </a:r>
          <a:r>
            <a:rPr lang="ko-KR" altLang="en-US" sz="1600" b="1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폼팩터</a:t>
          </a:r>
          <a:r>
            <a:rPr lang="ko-KR" altLang="en-US" sz="16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및 경량화</a:t>
          </a:r>
        </a:p>
        <a:p>
          <a:pPr marL="57150" lvl="1" indent="-57150" algn="l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ko-KR" altLang="en-US" sz="11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r>
            <a:rPr lang="ko-KR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구글 개발자 </a:t>
          </a:r>
          <a:r>
            <a:rPr lang="en-US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Ortolani </a:t>
          </a:r>
          <a:r>
            <a:rPr lang="en-US" altLang="ko-KR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“</a:t>
          </a:r>
          <a:r>
            <a:rPr lang="ko-KR" altLang="en-US" sz="800" b="1" i="0" kern="12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부담스러운 무게</a:t>
          </a:r>
          <a:r>
            <a:rPr lang="ko-KR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와 </a:t>
          </a:r>
          <a:r>
            <a:rPr lang="ko-KR" altLang="en-US" sz="800" b="0" i="0" kern="120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스트랩</a:t>
          </a:r>
          <a:r>
            <a:rPr lang="ko-KR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디자인으로 짧은 시간 착용하기에도 불편을 느꼈다</a:t>
          </a:r>
          <a:r>
            <a:rPr lang="en-US" altLang="ko-KR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 </a:t>
          </a:r>
          <a:r>
            <a:rPr lang="ko-KR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비전 프로 를 쓰고 싶지만 착용하는 게 두렵다</a:t>
          </a:r>
          <a:r>
            <a:rPr lang="en-US" altLang="ko-KR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.”</a:t>
          </a:r>
          <a:endParaRPr lang="ko-KR" altLang="en-US" sz="8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187908" y="1028459"/>
        <a:ext cx="4284153" cy="934963"/>
      </dsp:txXfrm>
    </dsp:sp>
    <dsp:sp modelId="{9A205D2C-6162-48E4-821E-40E87C67ADC1}">
      <dsp:nvSpPr>
        <dsp:cNvPr id="0" name=""/>
        <dsp:cNvSpPr/>
      </dsp:nvSpPr>
      <dsp:spPr>
        <a:xfrm>
          <a:off x="93496" y="1121956"/>
          <a:ext cx="1094412" cy="7479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11C44E-CE25-4873-9C78-04D7806D17C7}">
      <dsp:nvSpPr>
        <dsp:cNvPr id="0" name=""/>
        <dsp:cNvSpPr/>
      </dsp:nvSpPr>
      <dsp:spPr>
        <a:xfrm>
          <a:off x="0" y="2056919"/>
          <a:ext cx="5472062" cy="9349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6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사용자 경험 및 접근성</a:t>
          </a:r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비전 프로 사용자 </a:t>
          </a:r>
          <a:r>
            <a:rPr lang="en-US" altLang="en-US" sz="800" b="0" i="0" kern="1200" dirty="0" err="1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Torrenegra</a:t>
          </a:r>
          <a:endParaRPr lang="ko-KR" altLang="en-US" sz="8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“애플 비전 프로를 개봉해 사용한 지 </a:t>
          </a:r>
          <a:r>
            <a:rPr lang="en-US" altLang="ko-KR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2</a:t>
          </a:r>
          <a:r>
            <a:rPr lang="ko-KR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시간 만에 다시 포장해 반납하기로 했다</a:t>
          </a:r>
          <a:r>
            <a:rPr lang="en-US" altLang="ko-KR" sz="800" kern="12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.</a:t>
          </a:r>
          <a:r>
            <a:rPr lang="ko-KR" altLang="en-US" sz="800" kern="12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br>
            <a:rPr lang="en-US" altLang="ko-KR" sz="800" kern="12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en-US" altLang="ko-KR" sz="800" kern="120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 </a:t>
          </a:r>
          <a:r>
            <a:rPr lang="ko-KR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꽤 멋진 경험이었지만 </a:t>
          </a:r>
          <a:r>
            <a:rPr lang="ko-KR" altLang="en-US" sz="800" b="1" i="0" kern="12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어지러움</a:t>
          </a:r>
          <a:r>
            <a:rPr lang="ko-KR" altLang="en-US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 때문에 자주 사용할 수는 없을 것 같았다</a:t>
          </a:r>
          <a:r>
            <a:rPr lang="en-US" altLang="ko-KR" sz="800" b="0" i="0" kern="120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rPr>
            <a:t>."</a:t>
          </a:r>
          <a:endParaRPr lang="ko-KR" altLang="en-US" sz="8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187908" y="2056919"/>
        <a:ext cx="4284153" cy="934963"/>
      </dsp:txXfrm>
    </dsp:sp>
    <dsp:sp modelId="{70C3F24C-1A34-4D1F-B092-6732E65B8C7E}">
      <dsp:nvSpPr>
        <dsp:cNvPr id="0" name=""/>
        <dsp:cNvSpPr/>
      </dsp:nvSpPr>
      <dsp:spPr>
        <a:xfrm>
          <a:off x="93496" y="2150415"/>
          <a:ext cx="1094412" cy="7479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84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0"/>
            <a:ext cx="4434999" cy="35684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BF14CC5-A1A1-48E8-8627-5B27887257F8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1"/>
            <a:ext cx="8187690" cy="2797224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216"/>
            <a:ext cx="4434999" cy="35684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216"/>
            <a:ext cx="4434999" cy="35684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88976B0-323A-4408-9C7B-D2B0FFD422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76B0-323A-4408-9C7B-D2B0FFD422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202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976B0-323A-4408-9C7B-D2B0FFD4229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3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76B0-323A-4408-9C7B-D2B0FFD422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7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4986" indent="-30961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38441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733817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229193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CAA9CE06-72F4-4D73-8DEF-77026BBE643F}" type="slidenum">
              <a:rPr lang="en-US" altLang="ko-KR">
                <a:solidFill>
                  <a:srgbClr val="000000"/>
                </a:solidFill>
              </a:rPr>
              <a:pPr eaLnBrk="1" hangingPunct="1"/>
              <a:t>21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50531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4986" indent="-30961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38441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733817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229193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CAA9CE06-72F4-4D73-8DEF-77026BBE643F}" type="slidenum">
              <a:rPr lang="en-US" altLang="ko-KR">
                <a:solidFill>
                  <a:srgbClr val="000000"/>
                </a:solidFill>
              </a:rPr>
              <a:pPr eaLnBrk="1" hangingPunct="1"/>
              <a:t>22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92615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4986" indent="-30961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38441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733817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229193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3BFC5404-7EEB-44F3-9115-E7CD86F1989D}" type="slidenum">
              <a:rPr lang="en-US" altLang="ko-KR">
                <a:solidFill>
                  <a:srgbClr val="000000"/>
                </a:solidFill>
              </a:rPr>
              <a:pPr eaLnBrk="1" hangingPunct="1"/>
              <a:t>23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675820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4986" indent="-30961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38441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733817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229193" indent="-2476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3BFC5404-7EEB-44F3-9115-E7CD86F1989D}" type="slidenum">
              <a:rPr lang="en-US" altLang="ko-KR">
                <a:solidFill>
                  <a:srgbClr val="000000"/>
                </a:solidFill>
              </a:rPr>
              <a:pPr eaLnBrk="1" hangingPunct="1"/>
              <a:t>24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89776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976B0-323A-4408-9C7B-D2B0FFD4229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94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976B0-323A-4408-9C7B-D2B0FFD4229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502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976B0-323A-4408-9C7B-D2B0FFD4229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14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6388" y="6661402"/>
            <a:ext cx="2350008" cy="188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7303" y="6671602"/>
            <a:ext cx="2313057" cy="152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355214" y="6766407"/>
            <a:ext cx="25400" cy="22860"/>
          </a:xfrm>
          <a:custGeom>
            <a:avLst/>
            <a:gdLst/>
            <a:ahLst/>
            <a:cxnLst/>
            <a:rect l="l" t="t" r="r" b="b"/>
            <a:pathLst>
              <a:path w="25400" h="22859">
                <a:moveTo>
                  <a:pt x="12700" y="0"/>
                </a:moveTo>
                <a:lnTo>
                  <a:pt x="16129" y="0"/>
                </a:lnTo>
                <a:lnTo>
                  <a:pt x="19050" y="1066"/>
                </a:lnTo>
                <a:lnTo>
                  <a:pt x="21462" y="3200"/>
                </a:lnTo>
                <a:lnTo>
                  <a:pt x="23876" y="5332"/>
                </a:lnTo>
                <a:lnTo>
                  <a:pt x="25146" y="8061"/>
                </a:lnTo>
                <a:lnTo>
                  <a:pt x="25146" y="11385"/>
                </a:lnTo>
                <a:lnTo>
                  <a:pt x="25146" y="14758"/>
                </a:lnTo>
                <a:lnTo>
                  <a:pt x="23876" y="17500"/>
                </a:lnTo>
                <a:lnTo>
                  <a:pt x="21462" y="19608"/>
                </a:lnTo>
                <a:lnTo>
                  <a:pt x="19050" y="21716"/>
                </a:lnTo>
                <a:lnTo>
                  <a:pt x="16002" y="22771"/>
                </a:lnTo>
                <a:lnTo>
                  <a:pt x="12446" y="22771"/>
                </a:lnTo>
                <a:lnTo>
                  <a:pt x="9017" y="22771"/>
                </a:lnTo>
                <a:lnTo>
                  <a:pt x="6096" y="21680"/>
                </a:lnTo>
                <a:lnTo>
                  <a:pt x="3683" y="19497"/>
                </a:lnTo>
                <a:lnTo>
                  <a:pt x="1270" y="17313"/>
                </a:lnTo>
                <a:lnTo>
                  <a:pt x="0" y="14610"/>
                </a:lnTo>
                <a:lnTo>
                  <a:pt x="0" y="11385"/>
                </a:lnTo>
                <a:lnTo>
                  <a:pt x="0" y="8061"/>
                </a:lnTo>
                <a:lnTo>
                  <a:pt x="1270" y="5332"/>
                </a:lnTo>
                <a:lnTo>
                  <a:pt x="3810" y="3200"/>
                </a:lnTo>
                <a:lnTo>
                  <a:pt x="6350" y="1066"/>
                </a:lnTo>
                <a:lnTo>
                  <a:pt x="9271" y="0"/>
                </a:lnTo>
                <a:lnTo>
                  <a:pt x="1270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194179" y="6749590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10" h="24765">
                <a:moveTo>
                  <a:pt x="28956" y="0"/>
                </a:moveTo>
                <a:lnTo>
                  <a:pt x="13334" y="2009"/>
                </a:lnTo>
                <a:lnTo>
                  <a:pt x="4444" y="3150"/>
                </a:lnTo>
                <a:lnTo>
                  <a:pt x="0" y="7143"/>
                </a:lnTo>
                <a:lnTo>
                  <a:pt x="0" y="13990"/>
                </a:lnTo>
                <a:lnTo>
                  <a:pt x="0" y="17066"/>
                </a:lnTo>
                <a:lnTo>
                  <a:pt x="1015" y="19570"/>
                </a:lnTo>
                <a:lnTo>
                  <a:pt x="3175" y="21506"/>
                </a:lnTo>
                <a:lnTo>
                  <a:pt x="5333" y="23440"/>
                </a:lnTo>
                <a:lnTo>
                  <a:pt x="8127" y="24408"/>
                </a:lnTo>
                <a:lnTo>
                  <a:pt x="11810" y="24408"/>
                </a:lnTo>
                <a:lnTo>
                  <a:pt x="16763" y="24408"/>
                </a:lnTo>
                <a:lnTo>
                  <a:pt x="20827" y="22659"/>
                </a:lnTo>
                <a:lnTo>
                  <a:pt x="24129" y="19161"/>
                </a:lnTo>
                <a:lnTo>
                  <a:pt x="27304" y="15664"/>
                </a:lnTo>
                <a:lnTo>
                  <a:pt x="28956" y="11261"/>
                </a:lnTo>
                <a:lnTo>
                  <a:pt x="28956" y="5953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2731" y="6652114"/>
            <a:ext cx="1149673" cy="176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283205" y="6723392"/>
            <a:ext cx="36830" cy="50165"/>
          </a:xfrm>
          <a:custGeom>
            <a:avLst/>
            <a:gdLst/>
            <a:ahLst/>
            <a:cxnLst/>
            <a:rect l="l" t="t" r="r" b="b"/>
            <a:pathLst>
              <a:path w="36830" h="50165">
                <a:moveTo>
                  <a:pt x="18923" y="0"/>
                </a:moveTo>
                <a:lnTo>
                  <a:pt x="13462" y="0"/>
                </a:lnTo>
                <a:lnTo>
                  <a:pt x="8889" y="2032"/>
                </a:lnTo>
                <a:lnTo>
                  <a:pt x="5333" y="6108"/>
                </a:lnTo>
                <a:lnTo>
                  <a:pt x="1777" y="10173"/>
                </a:lnTo>
                <a:lnTo>
                  <a:pt x="0" y="15358"/>
                </a:lnTo>
                <a:lnTo>
                  <a:pt x="0" y="21658"/>
                </a:lnTo>
                <a:lnTo>
                  <a:pt x="0" y="30514"/>
                </a:lnTo>
                <a:lnTo>
                  <a:pt x="0" y="35920"/>
                </a:lnTo>
                <a:lnTo>
                  <a:pt x="1650" y="40460"/>
                </a:lnTo>
                <a:lnTo>
                  <a:pt x="4952" y="44131"/>
                </a:lnTo>
                <a:lnTo>
                  <a:pt x="8381" y="47802"/>
                </a:lnTo>
                <a:lnTo>
                  <a:pt x="12445" y="49637"/>
                </a:lnTo>
                <a:lnTo>
                  <a:pt x="17525" y="49637"/>
                </a:lnTo>
                <a:lnTo>
                  <a:pt x="23494" y="49637"/>
                </a:lnTo>
                <a:lnTo>
                  <a:pt x="28320" y="47282"/>
                </a:lnTo>
                <a:lnTo>
                  <a:pt x="31750" y="42569"/>
                </a:lnTo>
                <a:lnTo>
                  <a:pt x="35179" y="37856"/>
                </a:lnTo>
                <a:lnTo>
                  <a:pt x="36830" y="31233"/>
                </a:lnTo>
                <a:lnTo>
                  <a:pt x="36830" y="22699"/>
                </a:lnTo>
                <a:lnTo>
                  <a:pt x="36830" y="15605"/>
                </a:lnTo>
                <a:lnTo>
                  <a:pt x="35306" y="10049"/>
                </a:lnTo>
                <a:lnTo>
                  <a:pt x="32131" y="6032"/>
                </a:lnTo>
                <a:lnTo>
                  <a:pt x="29082" y="2019"/>
                </a:lnTo>
                <a:lnTo>
                  <a:pt x="24637" y="0"/>
                </a:lnTo>
                <a:lnTo>
                  <a:pt x="18923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690751" y="6723392"/>
            <a:ext cx="40640" cy="50165"/>
          </a:xfrm>
          <a:custGeom>
            <a:avLst/>
            <a:gdLst/>
            <a:ahLst/>
            <a:cxnLst/>
            <a:rect l="l" t="t" r="r" b="b"/>
            <a:pathLst>
              <a:path w="40639" h="50165">
                <a:moveTo>
                  <a:pt x="20319" y="0"/>
                </a:moveTo>
                <a:lnTo>
                  <a:pt x="13843" y="0"/>
                </a:lnTo>
                <a:lnTo>
                  <a:pt x="8890" y="2222"/>
                </a:lnTo>
                <a:lnTo>
                  <a:pt x="5334" y="6667"/>
                </a:lnTo>
                <a:lnTo>
                  <a:pt x="1778" y="11103"/>
                </a:lnTo>
                <a:lnTo>
                  <a:pt x="0" y="17218"/>
                </a:lnTo>
                <a:lnTo>
                  <a:pt x="0" y="25007"/>
                </a:lnTo>
                <a:lnTo>
                  <a:pt x="1266" y="35783"/>
                </a:lnTo>
                <a:lnTo>
                  <a:pt x="5079" y="43480"/>
                </a:lnTo>
                <a:lnTo>
                  <a:pt x="11465" y="48098"/>
                </a:lnTo>
                <a:lnTo>
                  <a:pt x="20447" y="49637"/>
                </a:lnTo>
                <a:lnTo>
                  <a:pt x="29041" y="48061"/>
                </a:lnTo>
                <a:lnTo>
                  <a:pt x="35194" y="43331"/>
                </a:lnTo>
                <a:lnTo>
                  <a:pt x="38895" y="35448"/>
                </a:lnTo>
                <a:lnTo>
                  <a:pt x="40131" y="24411"/>
                </a:lnTo>
                <a:lnTo>
                  <a:pt x="38893" y="13732"/>
                </a:lnTo>
                <a:lnTo>
                  <a:pt x="35179" y="6103"/>
                </a:lnTo>
                <a:lnTo>
                  <a:pt x="28987" y="1526"/>
                </a:lnTo>
                <a:lnTo>
                  <a:pt x="20319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14525" y="6721830"/>
            <a:ext cx="33020" cy="19050"/>
          </a:xfrm>
          <a:custGeom>
            <a:avLst/>
            <a:gdLst/>
            <a:ahLst/>
            <a:cxnLst/>
            <a:rect l="l" t="t" r="r" b="b"/>
            <a:pathLst>
              <a:path w="33019" h="19050">
                <a:moveTo>
                  <a:pt x="17271" y="0"/>
                </a:moveTo>
                <a:lnTo>
                  <a:pt x="13081" y="0"/>
                </a:lnTo>
                <a:lnTo>
                  <a:pt x="9271" y="1689"/>
                </a:lnTo>
                <a:lnTo>
                  <a:pt x="6096" y="5067"/>
                </a:lnTo>
                <a:lnTo>
                  <a:pt x="2793" y="8432"/>
                </a:lnTo>
                <a:lnTo>
                  <a:pt x="762" y="12951"/>
                </a:lnTo>
                <a:lnTo>
                  <a:pt x="0" y="18606"/>
                </a:lnTo>
                <a:lnTo>
                  <a:pt x="32639" y="18606"/>
                </a:lnTo>
                <a:lnTo>
                  <a:pt x="32639" y="6210"/>
                </a:lnTo>
                <a:lnTo>
                  <a:pt x="27559" y="0"/>
                </a:lnTo>
                <a:lnTo>
                  <a:pt x="17271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872043" y="6704533"/>
            <a:ext cx="0" cy="87630"/>
          </a:xfrm>
          <a:custGeom>
            <a:avLst/>
            <a:gdLst/>
            <a:ahLst/>
            <a:cxnLst/>
            <a:rect l="l" t="t" r="r" b="b"/>
            <a:pathLst>
              <a:path h="87629">
                <a:moveTo>
                  <a:pt x="0" y="0"/>
                </a:moveTo>
                <a:lnTo>
                  <a:pt x="0" y="87356"/>
                </a:lnTo>
              </a:path>
            </a:pathLst>
          </a:custGeom>
          <a:ln w="2984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615058" y="6707771"/>
            <a:ext cx="48260" cy="80010"/>
          </a:xfrm>
          <a:custGeom>
            <a:avLst/>
            <a:gdLst/>
            <a:ahLst/>
            <a:cxnLst/>
            <a:rect l="l" t="t" r="r" b="b"/>
            <a:pathLst>
              <a:path w="48260" h="80009">
                <a:moveTo>
                  <a:pt x="41528" y="0"/>
                </a:moveTo>
                <a:lnTo>
                  <a:pt x="44449" y="0"/>
                </a:lnTo>
                <a:lnTo>
                  <a:pt x="46609" y="342"/>
                </a:lnTo>
                <a:lnTo>
                  <a:pt x="48005" y="1041"/>
                </a:lnTo>
                <a:lnTo>
                  <a:pt x="48005" y="20459"/>
                </a:lnTo>
                <a:lnTo>
                  <a:pt x="45211" y="18821"/>
                </a:lnTo>
                <a:lnTo>
                  <a:pt x="41909" y="18008"/>
                </a:lnTo>
                <a:lnTo>
                  <a:pt x="37972" y="18008"/>
                </a:lnTo>
                <a:lnTo>
                  <a:pt x="32765" y="18008"/>
                </a:lnTo>
                <a:lnTo>
                  <a:pt x="28574" y="20129"/>
                </a:lnTo>
                <a:lnTo>
                  <a:pt x="25399" y="24368"/>
                </a:lnTo>
                <a:lnTo>
                  <a:pt x="22352" y="28610"/>
                </a:lnTo>
                <a:lnTo>
                  <a:pt x="20701" y="34302"/>
                </a:lnTo>
                <a:lnTo>
                  <a:pt x="20701" y="41446"/>
                </a:lnTo>
                <a:lnTo>
                  <a:pt x="20701" y="79546"/>
                </a:lnTo>
                <a:lnTo>
                  <a:pt x="0" y="79546"/>
                </a:lnTo>
                <a:lnTo>
                  <a:pt x="0" y="1333"/>
                </a:lnTo>
                <a:lnTo>
                  <a:pt x="20701" y="1333"/>
                </a:lnTo>
                <a:lnTo>
                  <a:pt x="20701" y="16370"/>
                </a:lnTo>
                <a:lnTo>
                  <a:pt x="20954" y="16370"/>
                </a:lnTo>
                <a:lnTo>
                  <a:pt x="24384" y="9210"/>
                </a:lnTo>
                <a:lnTo>
                  <a:pt x="28956" y="4094"/>
                </a:lnTo>
                <a:lnTo>
                  <a:pt x="34671" y="1023"/>
                </a:lnTo>
                <a:lnTo>
                  <a:pt x="41528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2174620" y="6707251"/>
            <a:ext cx="68580" cy="82550"/>
          </a:xfrm>
          <a:custGeom>
            <a:avLst/>
            <a:gdLst/>
            <a:ahLst/>
            <a:cxnLst/>
            <a:rect l="l" t="t" r="r" b="b"/>
            <a:pathLst>
              <a:path w="68580" h="82550">
                <a:moveTo>
                  <a:pt x="36449" y="0"/>
                </a:moveTo>
                <a:lnTo>
                  <a:pt x="50357" y="2009"/>
                </a:lnTo>
                <a:lnTo>
                  <a:pt x="60277" y="8037"/>
                </a:lnTo>
                <a:lnTo>
                  <a:pt x="66220" y="18083"/>
                </a:lnTo>
                <a:lnTo>
                  <a:pt x="68199" y="32144"/>
                </a:lnTo>
                <a:lnTo>
                  <a:pt x="68199" y="80067"/>
                </a:lnTo>
                <a:lnTo>
                  <a:pt x="48387" y="80067"/>
                </a:lnTo>
                <a:lnTo>
                  <a:pt x="48387" y="68533"/>
                </a:lnTo>
                <a:lnTo>
                  <a:pt x="48006" y="68533"/>
                </a:lnTo>
                <a:lnTo>
                  <a:pt x="43604" y="74425"/>
                </a:lnTo>
                <a:lnTo>
                  <a:pt x="38226" y="78634"/>
                </a:lnTo>
                <a:lnTo>
                  <a:pt x="31896" y="81160"/>
                </a:lnTo>
                <a:lnTo>
                  <a:pt x="24637" y="82002"/>
                </a:lnTo>
                <a:lnTo>
                  <a:pt x="17018" y="82002"/>
                </a:lnTo>
                <a:lnTo>
                  <a:pt x="11049" y="79881"/>
                </a:lnTo>
                <a:lnTo>
                  <a:pt x="6604" y="75639"/>
                </a:lnTo>
                <a:lnTo>
                  <a:pt x="2286" y="71398"/>
                </a:lnTo>
                <a:lnTo>
                  <a:pt x="0" y="65704"/>
                </a:lnTo>
                <a:lnTo>
                  <a:pt x="0" y="58560"/>
                </a:lnTo>
                <a:lnTo>
                  <a:pt x="48514" y="29615"/>
                </a:lnTo>
                <a:lnTo>
                  <a:pt x="48514" y="19646"/>
                </a:lnTo>
                <a:lnTo>
                  <a:pt x="43561" y="14655"/>
                </a:lnTo>
                <a:lnTo>
                  <a:pt x="33909" y="14655"/>
                </a:lnTo>
                <a:lnTo>
                  <a:pt x="27052" y="15200"/>
                </a:lnTo>
                <a:lnTo>
                  <a:pt x="20399" y="16835"/>
                </a:lnTo>
                <a:lnTo>
                  <a:pt x="13960" y="19558"/>
                </a:lnTo>
                <a:lnTo>
                  <a:pt x="7747" y="23368"/>
                </a:lnTo>
                <a:lnTo>
                  <a:pt x="7747" y="6845"/>
                </a:lnTo>
                <a:lnTo>
                  <a:pt x="32004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975104" y="6707251"/>
            <a:ext cx="57785" cy="82550"/>
          </a:xfrm>
          <a:custGeom>
            <a:avLst/>
            <a:gdLst/>
            <a:ahLst/>
            <a:cxnLst/>
            <a:rect l="l" t="t" r="r" b="b"/>
            <a:pathLst>
              <a:path w="57785" h="82550">
                <a:moveTo>
                  <a:pt x="33146" y="0"/>
                </a:moveTo>
                <a:lnTo>
                  <a:pt x="39877" y="0"/>
                </a:lnTo>
                <a:lnTo>
                  <a:pt x="46608" y="1066"/>
                </a:lnTo>
                <a:lnTo>
                  <a:pt x="53339" y="3200"/>
                </a:lnTo>
                <a:lnTo>
                  <a:pt x="53339" y="20091"/>
                </a:lnTo>
                <a:lnTo>
                  <a:pt x="47243" y="16471"/>
                </a:lnTo>
                <a:lnTo>
                  <a:pt x="40512" y="14655"/>
                </a:lnTo>
                <a:lnTo>
                  <a:pt x="33273" y="14655"/>
                </a:lnTo>
                <a:lnTo>
                  <a:pt x="29463" y="14655"/>
                </a:lnTo>
                <a:lnTo>
                  <a:pt x="26415" y="15379"/>
                </a:lnTo>
                <a:lnTo>
                  <a:pt x="24129" y="16814"/>
                </a:lnTo>
                <a:lnTo>
                  <a:pt x="21716" y="18249"/>
                </a:lnTo>
                <a:lnTo>
                  <a:pt x="20573" y="20167"/>
                </a:lnTo>
                <a:lnTo>
                  <a:pt x="20573" y="22542"/>
                </a:lnTo>
                <a:lnTo>
                  <a:pt x="20573" y="26464"/>
                </a:lnTo>
                <a:lnTo>
                  <a:pt x="23875" y="29564"/>
                </a:lnTo>
                <a:lnTo>
                  <a:pt x="30352" y="31846"/>
                </a:lnTo>
                <a:lnTo>
                  <a:pt x="37718" y="34526"/>
                </a:lnTo>
                <a:lnTo>
                  <a:pt x="43179" y="36770"/>
                </a:lnTo>
                <a:lnTo>
                  <a:pt x="46608" y="38581"/>
                </a:lnTo>
                <a:lnTo>
                  <a:pt x="50164" y="40392"/>
                </a:lnTo>
                <a:lnTo>
                  <a:pt x="52831" y="42859"/>
                </a:lnTo>
                <a:lnTo>
                  <a:pt x="54737" y="45985"/>
                </a:lnTo>
                <a:lnTo>
                  <a:pt x="56641" y="49110"/>
                </a:lnTo>
                <a:lnTo>
                  <a:pt x="57657" y="52782"/>
                </a:lnTo>
                <a:lnTo>
                  <a:pt x="57657" y="56998"/>
                </a:lnTo>
                <a:lnTo>
                  <a:pt x="57657" y="64936"/>
                </a:lnTo>
                <a:lnTo>
                  <a:pt x="23113" y="82002"/>
                </a:lnTo>
                <a:lnTo>
                  <a:pt x="14350" y="82002"/>
                </a:lnTo>
                <a:lnTo>
                  <a:pt x="6731" y="80613"/>
                </a:lnTo>
                <a:lnTo>
                  <a:pt x="0" y="77834"/>
                </a:lnTo>
                <a:lnTo>
                  <a:pt x="0" y="59975"/>
                </a:lnTo>
                <a:lnTo>
                  <a:pt x="7746" y="64837"/>
                </a:lnTo>
                <a:lnTo>
                  <a:pt x="15493" y="67268"/>
                </a:lnTo>
                <a:lnTo>
                  <a:pt x="22987" y="67268"/>
                </a:lnTo>
                <a:lnTo>
                  <a:pt x="32638" y="67268"/>
                </a:lnTo>
                <a:lnTo>
                  <a:pt x="37591" y="64514"/>
                </a:lnTo>
                <a:lnTo>
                  <a:pt x="37591" y="59008"/>
                </a:lnTo>
                <a:lnTo>
                  <a:pt x="37591" y="55187"/>
                </a:lnTo>
                <a:lnTo>
                  <a:pt x="33654" y="51963"/>
                </a:lnTo>
                <a:lnTo>
                  <a:pt x="26034" y="49334"/>
                </a:lnTo>
                <a:lnTo>
                  <a:pt x="14858" y="45563"/>
                </a:lnTo>
                <a:lnTo>
                  <a:pt x="7746" y="41855"/>
                </a:lnTo>
                <a:lnTo>
                  <a:pt x="4698" y="38209"/>
                </a:lnTo>
                <a:lnTo>
                  <a:pt x="1650" y="34563"/>
                </a:lnTo>
                <a:lnTo>
                  <a:pt x="126" y="29886"/>
                </a:lnTo>
                <a:lnTo>
                  <a:pt x="126" y="24182"/>
                </a:lnTo>
                <a:lnTo>
                  <a:pt x="126" y="16637"/>
                </a:lnTo>
                <a:lnTo>
                  <a:pt x="3175" y="10731"/>
                </a:lnTo>
                <a:lnTo>
                  <a:pt x="9397" y="6438"/>
                </a:lnTo>
                <a:lnTo>
                  <a:pt x="15493" y="2146"/>
                </a:lnTo>
                <a:lnTo>
                  <a:pt x="23368" y="0"/>
                </a:lnTo>
                <a:lnTo>
                  <a:pt x="33146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898269" y="6707251"/>
            <a:ext cx="62865" cy="82550"/>
          </a:xfrm>
          <a:custGeom>
            <a:avLst/>
            <a:gdLst/>
            <a:ahLst/>
            <a:cxnLst/>
            <a:rect l="l" t="t" r="r" b="b"/>
            <a:pathLst>
              <a:path w="62864" h="82550">
                <a:moveTo>
                  <a:pt x="42925" y="0"/>
                </a:moveTo>
                <a:lnTo>
                  <a:pt x="51435" y="0"/>
                </a:lnTo>
                <a:lnTo>
                  <a:pt x="57912" y="1231"/>
                </a:lnTo>
                <a:lnTo>
                  <a:pt x="62356" y="3721"/>
                </a:lnTo>
                <a:lnTo>
                  <a:pt x="62356" y="21945"/>
                </a:lnTo>
                <a:lnTo>
                  <a:pt x="57150" y="18084"/>
                </a:lnTo>
                <a:lnTo>
                  <a:pt x="51307" y="16141"/>
                </a:lnTo>
                <a:lnTo>
                  <a:pt x="44957" y="16141"/>
                </a:lnTo>
                <a:lnTo>
                  <a:pt x="37718" y="16141"/>
                </a:lnTo>
                <a:lnTo>
                  <a:pt x="32004" y="18415"/>
                </a:lnTo>
                <a:lnTo>
                  <a:pt x="27558" y="22948"/>
                </a:lnTo>
                <a:lnTo>
                  <a:pt x="23241" y="27494"/>
                </a:lnTo>
                <a:lnTo>
                  <a:pt x="21081" y="33633"/>
                </a:lnTo>
                <a:lnTo>
                  <a:pt x="21081" y="41371"/>
                </a:lnTo>
                <a:lnTo>
                  <a:pt x="21081" y="49011"/>
                </a:lnTo>
                <a:lnTo>
                  <a:pt x="23113" y="54989"/>
                </a:lnTo>
                <a:lnTo>
                  <a:pt x="27178" y="59305"/>
                </a:lnTo>
                <a:lnTo>
                  <a:pt x="31368" y="63621"/>
                </a:lnTo>
                <a:lnTo>
                  <a:pt x="36956" y="65779"/>
                </a:lnTo>
                <a:lnTo>
                  <a:pt x="44195" y="65779"/>
                </a:lnTo>
                <a:lnTo>
                  <a:pt x="50545" y="65779"/>
                </a:lnTo>
                <a:lnTo>
                  <a:pt x="56514" y="63795"/>
                </a:lnTo>
                <a:lnTo>
                  <a:pt x="62356" y="59827"/>
                </a:lnTo>
                <a:lnTo>
                  <a:pt x="62356" y="77016"/>
                </a:lnTo>
                <a:lnTo>
                  <a:pt x="56768" y="80340"/>
                </a:lnTo>
                <a:lnTo>
                  <a:pt x="49149" y="82002"/>
                </a:lnTo>
                <a:lnTo>
                  <a:pt x="39369" y="82002"/>
                </a:lnTo>
                <a:lnTo>
                  <a:pt x="2746" y="58682"/>
                </a:lnTo>
                <a:lnTo>
                  <a:pt x="0" y="42859"/>
                </a:lnTo>
                <a:lnTo>
                  <a:pt x="736" y="33419"/>
                </a:lnTo>
                <a:lnTo>
                  <a:pt x="25400" y="2865"/>
                </a:lnTo>
                <a:lnTo>
                  <a:pt x="33686" y="716"/>
                </a:lnTo>
                <a:lnTo>
                  <a:pt x="42925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768982" y="6707251"/>
            <a:ext cx="72390" cy="80645"/>
          </a:xfrm>
          <a:custGeom>
            <a:avLst/>
            <a:gdLst/>
            <a:ahLst/>
            <a:cxnLst/>
            <a:rect l="l" t="t" r="r" b="b"/>
            <a:pathLst>
              <a:path w="72389" h="80645">
                <a:moveTo>
                  <a:pt x="46355" y="0"/>
                </a:moveTo>
                <a:lnTo>
                  <a:pt x="57763" y="2014"/>
                </a:lnTo>
                <a:lnTo>
                  <a:pt x="65897" y="8056"/>
                </a:lnTo>
                <a:lnTo>
                  <a:pt x="70768" y="18124"/>
                </a:lnTo>
                <a:lnTo>
                  <a:pt x="72390" y="32218"/>
                </a:lnTo>
                <a:lnTo>
                  <a:pt x="72390" y="80067"/>
                </a:lnTo>
                <a:lnTo>
                  <a:pt x="51689" y="80067"/>
                </a:lnTo>
                <a:lnTo>
                  <a:pt x="51689" y="36236"/>
                </a:lnTo>
                <a:lnTo>
                  <a:pt x="51689" y="22847"/>
                </a:lnTo>
                <a:lnTo>
                  <a:pt x="46862" y="16141"/>
                </a:lnTo>
                <a:lnTo>
                  <a:pt x="37211" y="16141"/>
                </a:lnTo>
                <a:lnTo>
                  <a:pt x="32385" y="16141"/>
                </a:lnTo>
                <a:lnTo>
                  <a:pt x="28321" y="17970"/>
                </a:lnTo>
                <a:lnTo>
                  <a:pt x="25273" y="21615"/>
                </a:lnTo>
                <a:lnTo>
                  <a:pt x="22225" y="25261"/>
                </a:lnTo>
                <a:lnTo>
                  <a:pt x="20700" y="29886"/>
                </a:lnTo>
                <a:lnTo>
                  <a:pt x="20700" y="35492"/>
                </a:lnTo>
                <a:lnTo>
                  <a:pt x="20700" y="80067"/>
                </a:lnTo>
                <a:lnTo>
                  <a:pt x="0" y="80067"/>
                </a:lnTo>
                <a:lnTo>
                  <a:pt x="0" y="1854"/>
                </a:lnTo>
                <a:lnTo>
                  <a:pt x="20700" y="1854"/>
                </a:lnTo>
                <a:lnTo>
                  <a:pt x="20700" y="14439"/>
                </a:lnTo>
                <a:lnTo>
                  <a:pt x="20955" y="14439"/>
                </a:lnTo>
                <a:lnTo>
                  <a:pt x="25816" y="8122"/>
                </a:lnTo>
                <a:lnTo>
                  <a:pt x="31654" y="3609"/>
                </a:lnTo>
                <a:lnTo>
                  <a:pt x="38492" y="902"/>
                </a:lnTo>
                <a:lnTo>
                  <a:pt x="46355" y="0"/>
                </a:lnTo>
                <a:close/>
              </a:path>
            </a:pathLst>
          </a:custGeom>
          <a:ln w="914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669669" y="6707251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2037" y="0"/>
                </a:moveTo>
                <a:lnTo>
                  <a:pt x="76261" y="16809"/>
                </a:lnTo>
                <a:lnTo>
                  <a:pt x="82423" y="40106"/>
                </a:lnTo>
                <a:lnTo>
                  <a:pt x="81710" y="49154"/>
                </a:lnTo>
                <a:lnTo>
                  <a:pt x="58007" y="79146"/>
                </a:lnTo>
                <a:lnTo>
                  <a:pt x="40893" y="82002"/>
                </a:lnTo>
                <a:lnTo>
                  <a:pt x="31962" y="81316"/>
                </a:lnTo>
                <a:lnTo>
                  <a:pt x="690" y="50271"/>
                </a:lnTo>
                <a:lnTo>
                  <a:pt x="0" y="41446"/>
                </a:lnTo>
                <a:lnTo>
                  <a:pt x="714" y="32352"/>
                </a:lnTo>
                <a:lnTo>
                  <a:pt x="32843" y="695"/>
                </a:lnTo>
                <a:lnTo>
                  <a:pt x="42037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77644" y="6707251"/>
            <a:ext cx="62865" cy="82550"/>
          </a:xfrm>
          <a:custGeom>
            <a:avLst/>
            <a:gdLst/>
            <a:ahLst/>
            <a:cxnLst/>
            <a:rect l="l" t="t" r="r" b="b"/>
            <a:pathLst>
              <a:path w="62865" h="82550">
                <a:moveTo>
                  <a:pt x="42926" y="0"/>
                </a:moveTo>
                <a:lnTo>
                  <a:pt x="51435" y="0"/>
                </a:lnTo>
                <a:lnTo>
                  <a:pt x="57912" y="1231"/>
                </a:lnTo>
                <a:lnTo>
                  <a:pt x="62357" y="3721"/>
                </a:lnTo>
                <a:lnTo>
                  <a:pt x="62357" y="21945"/>
                </a:lnTo>
                <a:lnTo>
                  <a:pt x="57150" y="18084"/>
                </a:lnTo>
                <a:lnTo>
                  <a:pt x="51308" y="16141"/>
                </a:lnTo>
                <a:lnTo>
                  <a:pt x="44958" y="16141"/>
                </a:lnTo>
                <a:lnTo>
                  <a:pt x="37718" y="16141"/>
                </a:lnTo>
                <a:lnTo>
                  <a:pt x="32004" y="18415"/>
                </a:lnTo>
                <a:lnTo>
                  <a:pt x="27559" y="22948"/>
                </a:lnTo>
                <a:lnTo>
                  <a:pt x="23241" y="27494"/>
                </a:lnTo>
                <a:lnTo>
                  <a:pt x="21082" y="33633"/>
                </a:lnTo>
                <a:lnTo>
                  <a:pt x="21082" y="41371"/>
                </a:lnTo>
                <a:lnTo>
                  <a:pt x="21082" y="49011"/>
                </a:lnTo>
                <a:lnTo>
                  <a:pt x="23114" y="54989"/>
                </a:lnTo>
                <a:lnTo>
                  <a:pt x="27178" y="59305"/>
                </a:lnTo>
                <a:lnTo>
                  <a:pt x="31368" y="63621"/>
                </a:lnTo>
                <a:lnTo>
                  <a:pt x="36957" y="65779"/>
                </a:lnTo>
                <a:lnTo>
                  <a:pt x="44196" y="65779"/>
                </a:lnTo>
                <a:lnTo>
                  <a:pt x="50546" y="65779"/>
                </a:lnTo>
                <a:lnTo>
                  <a:pt x="56515" y="63795"/>
                </a:lnTo>
                <a:lnTo>
                  <a:pt x="62357" y="59827"/>
                </a:lnTo>
                <a:lnTo>
                  <a:pt x="62357" y="77016"/>
                </a:lnTo>
                <a:lnTo>
                  <a:pt x="56768" y="80340"/>
                </a:lnTo>
                <a:lnTo>
                  <a:pt x="49149" y="82002"/>
                </a:lnTo>
                <a:lnTo>
                  <a:pt x="39370" y="82002"/>
                </a:lnTo>
                <a:lnTo>
                  <a:pt x="2746" y="58682"/>
                </a:lnTo>
                <a:lnTo>
                  <a:pt x="0" y="42859"/>
                </a:lnTo>
                <a:lnTo>
                  <a:pt x="736" y="33419"/>
                </a:lnTo>
                <a:lnTo>
                  <a:pt x="25400" y="2865"/>
                </a:lnTo>
                <a:lnTo>
                  <a:pt x="33686" y="716"/>
                </a:lnTo>
                <a:lnTo>
                  <a:pt x="42926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393825" y="6707251"/>
            <a:ext cx="73025" cy="82550"/>
          </a:xfrm>
          <a:custGeom>
            <a:avLst/>
            <a:gdLst/>
            <a:ahLst/>
            <a:cxnLst/>
            <a:rect l="l" t="t" r="r" b="b"/>
            <a:pathLst>
              <a:path w="73025" h="82550">
                <a:moveTo>
                  <a:pt x="38227" y="0"/>
                </a:moveTo>
                <a:lnTo>
                  <a:pt x="70611" y="21967"/>
                </a:lnTo>
                <a:lnTo>
                  <a:pt x="72897" y="37651"/>
                </a:lnTo>
                <a:lnTo>
                  <a:pt x="72897" y="46804"/>
                </a:lnTo>
                <a:lnTo>
                  <a:pt x="20700" y="46804"/>
                </a:lnTo>
                <a:lnTo>
                  <a:pt x="22554" y="55529"/>
                </a:lnTo>
                <a:lnTo>
                  <a:pt x="26955" y="61761"/>
                </a:lnTo>
                <a:lnTo>
                  <a:pt x="33881" y="65500"/>
                </a:lnTo>
                <a:lnTo>
                  <a:pt x="43306" y="66747"/>
                </a:lnTo>
                <a:lnTo>
                  <a:pt x="51943" y="66747"/>
                </a:lnTo>
                <a:lnTo>
                  <a:pt x="59690" y="64465"/>
                </a:lnTo>
                <a:lnTo>
                  <a:pt x="66547" y="59900"/>
                </a:lnTo>
                <a:lnTo>
                  <a:pt x="66547" y="75676"/>
                </a:lnTo>
                <a:lnTo>
                  <a:pt x="60717" y="78443"/>
                </a:lnTo>
                <a:lnTo>
                  <a:pt x="54101" y="80420"/>
                </a:lnTo>
                <a:lnTo>
                  <a:pt x="46724" y="81607"/>
                </a:lnTo>
                <a:lnTo>
                  <a:pt x="38608" y="82002"/>
                </a:lnTo>
                <a:lnTo>
                  <a:pt x="29983" y="81342"/>
                </a:lnTo>
                <a:lnTo>
                  <a:pt x="640" y="50855"/>
                </a:lnTo>
                <a:lnTo>
                  <a:pt x="0" y="41893"/>
                </a:lnTo>
                <a:lnTo>
                  <a:pt x="688" y="33026"/>
                </a:lnTo>
                <a:lnTo>
                  <a:pt x="30388" y="726"/>
                </a:lnTo>
                <a:lnTo>
                  <a:pt x="38227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549400" y="6685597"/>
            <a:ext cx="52069" cy="104139"/>
          </a:xfrm>
          <a:custGeom>
            <a:avLst/>
            <a:gdLst/>
            <a:ahLst/>
            <a:cxnLst/>
            <a:rect l="l" t="t" r="r" b="b"/>
            <a:pathLst>
              <a:path w="52069" h="104140">
                <a:moveTo>
                  <a:pt x="33655" y="0"/>
                </a:moveTo>
                <a:lnTo>
                  <a:pt x="33655" y="23507"/>
                </a:lnTo>
                <a:lnTo>
                  <a:pt x="51688" y="23507"/>
                </a:lnTo>
                <a:lnTo>
                  <a:pt x="51688" y="39281"/>
                </a:lnTo>
                <a:lnTo>
                  <a:pt x="33655" y="39281"/>
                </a:lnTo>
                <a:lnTo>
                  <a:pt x="33655" y="74485"/>
                </a:lnTo>
                <a:lnTo>
                  <a:pt x="33655" y="83117"/>
                </a:lnTo>
                <a:lnTo>
                  <a:pt x="37084" y="87433"/>
                </a:lnTo>
                <a:lnTo>
                  <a:pt x="43815" y="87433"/>
                </a:lnTo>
                <a:lnTo>
                  <a:pt x="46609" y="87433"/>
                </a:lnTo>
                <a:lnTo>
                  <a:pt x="49275" y="86639"/>
                </a:lnTo>
                <a:lnTo>
                  <a:pt x="51688" y="85051"/>
                </a:lnTo>
                <a:lnTo>
                  <a:pt x="51688" y="100902"/>
                </a:lnTo>
                <a:lnTo>
                  <a:pt x="48259" y="102688"/>
                </a:lnTo>
                <a:lnTo>
                  <a:pt x="43306" y="103581"/>
                </a:lnTo>
                <a:lnTo>
                  <a:pt x="36956" y="103581"/>
                </a:lnTo>
                <a:lnTo>
                  <a:pt x="26455" y="101990"/>
                </a:lnTo>
                <a:lnTo>
                  <a:pt x="18954" y="97218"/>
                </a:lnTo>
                <a:lnTo>
                  <a:pt x="14454" y="89265"/>
                </a:lnTo>
                <a:lnTo>
                  <a:pt x="12953" y="78131"/>
                </a:lnTo>
                <a:lnTo>
                  <a:pt x="12953" y="39281"/>
                </a:lnTo>
                <a:lnTo>
                  <a:pt x="0" y="39281"/>
                </a:lnTo>
                <a:lnTo>
                  <a:pt x="0" y="23507"/>
                </a:lnTo>
                <a:lnTo>
                  <a:pt x="12953" y="23507"/>
                </a:lnTo>
                <a:lnTo>
                  <a:pt x="12953" y="6019"/>
                </a:lnTo>
                <a:lnTo>
                  <a:pt x="33655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2104898" y="6677786"/>
            <a:ext cx="62865" cy="109855"/>
          </a:xfrm>
          <a:custGeom>
            <a:avLst/>
            <a:gdLst/>
            <a:ahLst/>
            <a:cxnLst/>
            <a:rect l="l" t="t" r="r" b="b"/>
            <a:pathLst>
              <a:path w="62864" h="109854">
                <a:moveTo>
                  <a:pt x="0" y="0"/>
                </a:moveTo>
                <a:lnTo>
                  <a:pt x="21208" y="0"/>
                </a:lnTo>
                <a:lnTo>
                  <a:pt x="21208" y="91969"/>
                </a:lnTo>
                <a:lnTo>
                  <a:pt x="62610" y="91969"/>
                </a:lnTo>
                <a:lnTo>
                  <a:pt x="62610" y="109531"/>
                </a:lnTo>
                <a:lnTo>
                  <a:pt x="0" y="1095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277366" y="6677786"/>
            <a:ext cx="63500" cy="109855"/>
          </a:xfrm>
          <a:custGeom>
            <a:avLst/>
            <a:gdLst/>
            <a:ahLst/>
            <a:cxnLst/>
            <a:rect l="l" t="t" r="r" b="b"/>
            <a:pathLst>
              <a:path w="63500" h="109854">
                <a:moveTo>
                  <a:pt x="0" y="0"/>
                </a:moveTo>
                <a:lnTo>
                  <a:pt x="60959" y="0"/>
                </a:lnTo>
                <a:lnTo>
                  <a:pt x="60959" y="17627"/>
                </a:lnTo>
                <a:lnTo>
                  <a:pt x="21209" y="17627"/>
                </a:lnTo>
                <a:lnTo>
                  <a:pt x="21209" y="45529"/>
                </a:lnTo>
                <a:lnTo>
                  <a:pt x="58165" y="45529"/>
                </a:lnTo>
                <a:lnTo>
                  <a:pt x="58165" y="63097"/>
                </a:lnTo>
                <a:lnTo>
                  <a:pt x="21209" y="63097"/>
                </a:lnTo>
                <a:lnTo>
                  <a:pt x="21209" y="91969"/>
                </a:lnTo>
                <a:lnTo>
                  <a:pt x="63372" y="91969"/>
                </a:lnTo>
                <a:lnTo>
                  <a:pt x="63372" y="109531"/>
                </a:lnTo>
                <a:lnTo>
                  <a:pt x="0" y="1095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860042" y="6672198"/>
            <a:ext cx="24765" cy="22860"/>
          </a:xfrm>
          <a:custGeom>
            <a:avLst/>
            <a:gdLst/>
            <a:ahLst/>
            <a:cxnLst/>
            <a:rect l="l" t="t" r="r" b="b"/>
            <a:pathLst>
              <a:path w="24764" h="22859">
                <a:moveTo>
                  <a:pt x="12064" y="0"/>
                </a:moveTo>
                <a:lnTo>
                  <a:pt x="15620" y="0"/>
                </a:lnTo>
                <a:lnTo>
                  <a:pt x="18414" y="1054"/>
                </a:lnTo>
                <a:lnTo>
                  <a:pt x="20827" y="3162"/>
                </a:lnTo>
                <a:lnTo>
                  <a:pt x="23113" y="5270"/>
                </a:lnTo>
                <a:lnTo>
                  <a:pt x="24256" y="7937"/>
                </a:lnTo>
                <a:lnTo>
                  <a:pt x="24256" y="11163"/>
                </a:lnTo>
                <a:lnTo>
                  <a:pt x="24256" y="14389"/>
                </a:lnTo>
                <a:lnTo>
                  <a:pt x="23113" y="17068"/>
                </a:lnTo>
                <a:lnTo>
                  <a:pt x="20827" y="19202"/>
                </a:lnTo>
                <a:lnTo>
                  <a:pt x="18541" y="21335"/>
                </a:lnTo>
                <a:lnTo>
                  <a:pt x="15620" y="22402"/>
                </a:lnTo>
                <a:lnTo>
                  <a:pt x="12064" y="22402"/>
                </a:lnTo>
                <a:lnTo>
                  <a:pt x="8508" y="22402"/>
                </a:lnTo>
                <a:lnTo>
                  <a:pt x="5714" y="21310"/>
                </a:lnTo>
                <a:lnTo>
                  <a:pt x="3428" y="19126"/>
                </a:lnTo>
                <a:lnTo>
                  <a:pt x="1143" y="16941"/>
                </a:lnTo>
                <a:lnTo>
                  <a:pt x="0" y="14287"/>
                </a:lnTo>
                <a:lnTo>
                  <a:pt x="0" y="11163"/>
                </a:lnTo>
                <a:lnTo>
                  <a:pt x="0" y="7988"/>
                </a:lnTo>
                <a:lnTo>
                  <a:pt x="1143" y="5333"/>
                </a:lnTo>
                <a:lnTo>
                  <a:pt x="3301" y="3200"/>
                </a:lnTo>
                <a:lnTo>
                  <a:pt x="5587" y="1066"/>
                </a:lnTo>
                <a:lnTo>
                  <a:pt x="8508" y="0"/>
                </a:lnTo>
                <a:lnTo>
                  <a:pt x="12064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2262758" y="6671602"/>
            <a:ext cx="78740" cy="118110"/>
          </a:xfrm>
          <a:custGeom>
            <a:avLst/>
            <a:gdLst/>
            <a:ahLst/>
            <a:cxnLst/>
            <a:rect l="l" t="t" r="r" b="b"/>
            <a:pathLst>
              <a:path w="78739" h="118109">
                <a:moveTo>
                  <a:pt x="0" y="0"/>
                </a:moveTo>
                <a:lnTo>
                  <a:pt x="20701" y="0"/>
                </a:lnTo>
                <a:lnTo>
                  <a:pt x="20701" y="49860"/>
                </a:lnTo>
                <a:lnTo>
                  <a:pt x="20955" y="49860"/>
                </a:lnTo>
                <a:lnTo>
                  <a:pt x="26003" y="43642"/>
                </a:lnTo>
                <a:lnTo>
                  <a:pt x="32004" y="39201"/>
                </a:lnTo>
                <a:lnTo>
                  <a:pt x="38957" y="36537"/>
                </a:lnTo>
                <a:lnTo>
                  <a:pt x="46863" y="35648"/>
                </a:lnTo>
                <a:lnTo>
                  <a:pt x="53887" y="36299"/>
                </a:lnTo>
                <a:lnTo>
                  <a:pt x="78087" y="65919"/>
                </a:lnTo>
                <a:lnTo>
                  <a:pt x="78613" y="74416"/>
                </a:lnTo>
                <a:lnTo>
                  <a:pt x="77997" y="83718"/>
                </a:lnTo>
                <a:lnTo>
                  <a:pt x="50905" y="116911"/>
                </a:lnTo>
                <a:lnTo>
                  <a:pt x="43307" y="117651"/>
                </a:lnTo>
                <a:lnTo>
                  <a:pt x="33528" y="117651"/>
                </a:lnTo>
                <a:lnTo>
                  <a:pt x="26035" y="113756"/>
                </a:lnTo>
                <a:lnTo>
                  <a:pt x="20955" y="105967"/>
                </a:lnTo>
                <a:lnTo>
                  <a:pt x="20701" y="105967"/>
                </a:lnTo>
                <a:lnTo>
                  <a:pt x="20701" y="115716"/>
                </a:lnTo>
                <a:lnTo>
                  <a:pt x="0" y="11571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7599" y="6667030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860"/>
                </a:lnTo>
              </a:path>
            </a:pathLst>
          </a:custGeom>
          <a:ln w="298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0" y="573023"/>
            <a:ext cx="9143999" cy="68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8577071" y="70103"/>
            <a:ext cx="458724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0" y="6576059"/>
            <a:ext cx="9143999" cy="54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F5A582-177E-4BDD-BD5E-94D13D29D122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7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6388" y="6661402"/>
            <a:ext cx="2350008" cy="188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7303" y="6671602"/>
            <a:ext cx="2313057" cy="152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355214" y="6766407"/>
            <a:ext cx="25400" cy="22860"/>
          </a:xfrm>
          <a:custGeom>
            <a:avLst/>
            <a:gdLst/>
            <a:ahLst/>
            <a:cxnLst/>
            <a:rect l="l" t="t" r="r" b="b"/>
            <a:pathLst>
              <a:path w="25400" h="22859">
                <a:moveTo>
                  <a:pt x="12700" y="0"/>
                </a:moveTo>
                <a:lnTo>
                  <a:pt x="16129" y="0"/>
                </a:lnTo>
                <a:lnTo>
                  <a:pt x="19050" y="1066"/>
                </a:lnTo>
                <a:lnTo>
                  <a:pt x="21462" y="3200"/>
                </a:lnTo>
                <a:lnTo>
                  <a:pt x="23876" y="5332"/>
                </a:lnTo>
                <a:lnTo>
                  <a:pt x="25146" y="8061"/>
                </a:lnTo>
                <a:lnTo>
                  <a:pt x="25146" y="11385"/>
                </a:lnTo>
                <a:lnTo>
                  <a:pt x="25146" y="14758"/>
                </a:lnTo>
                <a:lnTo>
                  <a:pt x="23876" y="17500"/>
                </a:lnTo>
                <a:lnTo>
                  <a:pt x="21462" y="19608"/>
                </a:lnTo>
                <a:lnTo>
                  <a:pt x="19050" y="21716"/>
                </a:lnTo>
                <a:lnTo>
                  <a:pt x="16002" y="22771"/>
                </a:lnTo>
                <a:lnTo>
                  <a:pt x="12446" y="22771"/>
                </a:lnTo>
                <a:lnTo>
                  <a:pt x="9017" y="22771"/>
                </a:lnTo>
                <a:lnTo>
                  <a:pt x="6096" y="21680"/>
                </a:lnTo>
                <a:lnTo>
                  <a:pt x="3683" y="19497"/>
                </a:lnTo>
                <a:lnTo>
                  <a:pt x="1270" y="17313"/>
                </a:lnTo>
                <a:lnTo>
                  <a:pt x="0" y="14610"/>
                </a:lnTo>
                <a:lnTo>
                  <a:pt x="0" y="11385"/>
                </a:lnTo>
                <a:lnTo>
                  <a:pt x="0" y="8061"/>
                </a:lnTo>
                <a:lnTo>
                  <a:pt x="1270" y="5332"/>
                </a:lnTo>
                <a:lnTo>
                  <a:pt x="3810" y="3200"/>
                </a:lnTo>
                <a:lnTo>
                  <a:pt x="6350" y="1066"/>
                </a:lnTo>
                <a:lnTo>
                  <a:pt x="9271" y="0"/>
                </a:lnTo>
                <a:lnTo>
                  <a:pt x="1270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194179" y="6749590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10" h="24765">
                <a:moveTo>
                  <a:pt x="28956" y="0"/>
                </a:moveTo>
                <a:lnTo>
                  <a:pt x="13334" y="2009"/>
                </a:lnTo>
                <a:lnTo>
                  <a:pt x="4444" y="3150"/>
                </a:lnTo>
                <a:lnTo>
                  <a:pt x="0" y="7143"/>
                </a:lnTo>
                <a:lnTo>
                  <a:pt x="0" y="13990"/>
                </a:lnTo>
                <a:lnTo>
                  <a:pt x="0" y="17066"/>
                </a:lnTo>
                <a:lnTo>
                  <a:pt x="1015" y="19570"/>
                </a:lnTo>
                <a:lnTo>
                  <a:pt x="3175" y="21506"/>
                </a:lnTo>
                <a:lnTo>
                  <a:pt x="5333" y="23440"/>
                </a:lnTo>
                <a:lnTo>
                  <a:pt x="8127" y="24408"/>
                </a:lnTo>
                <a:lnTo>
                  <a:pt x="11810" y="24408"/>
                </a:lnTo>
                <a:lnTo>
                  <a:pt x="16763" y="24408"/>
                </a:lnTo>
                <a:lnTo>
                  <a:pt x="20827" y="22659"/>
                </a:lnTo>
                <a:lnTo>
                  <a:pt x="24129" y="19161"/>
                </a:lnTo>
                <a:lnTo>
                  <a:pt x="27304" y="15664"/>
                </a:lnTo>
                <a:lnTo>
                  <a:pt x="28956" y="11261"/>
                </a:lnTo>
                <a:lnTo>
                  <a:pt x="28956" y="5953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2731" y="6652114"/>
            <a:ext cx="1149673" cy="176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283205" y="6723392"/>
            <a:ext cx="36830" cy="50165"/>
          </a:xfrm>
          <a:custGeom>
            <a:avLst/>
            <a:gdLst/>
            <a:ahLst/>
            <a:cxnLst/>
            <a:rect l="l" t="t" r="r" b="b"/>
            <a:pathLst>
              <a:path w="36830" h="50165">
                <a:moveTo>
                  <a:pt x="18923" y="0"/>
                </a:moveTo>
                <a:lnTo>
                  <a:pt x="13462" y="0"/>
                </a:lnTo>
                <a:lnTo>
                  <a:pt x="8889" y="2032"/>
                </a:lnTo>
                <a:lnTo>
                  <a:pt x="5333" y="6108"/>
                </a:lnTo>
                <a:lnTo>
                  <a:pt x="1777" y="10173"/>
                </a:lnTo>
                <a:lnTo>
                  <a:pt x="0" y="15358"/>
                </a:lnTo>
                <a:lnTo>
                  <a:pt x="0" y="21658"/>
                </a:lnTo>
                <a:lnTo>
                  <a:pt x="0" y="30514"/>
                </a:lnTo>
                <a:lnTo>
                  <a:pt x="0" y="35920"/>
                </a:lnTo>
                <a:lnTo>
                  <a:pt x="1650" y="40460"/>
                </a:lnTo>
                <a:lnTo>
                  <a:pt x="4952" y="44131"/>
                </a:lnTo>
                <a:lnTo>
                  <a:pt x="8381" y="47802"/>
                </a:lnTo>
                <a:lnTo>
                  <a:pt x="12445" y="49637"/>
                </a:lnTo>
                <a:lnTo>
                  <a:pt x="17525" y="49637"/>
                </a:lnTo>
                <a:lnTo>
                  <a:pt x="23494" y="49637"/>
                </a:lnTo>
                <a:lnTo>
                  <a:pt x="28320" y="47282"/>
                </a:lnTo>
                <a:lnTo>
                  <a:pt x="31750" y="42569"/>
                </a:lnTo>
                <a:lnTo>
                  <a:pt x="35179" y="37856"/>
                </a:lnTo>
                <a:lnTo>
                  <a:pt x="36830" y="31233"/>
                </a:lnTo>
                <a:lnTo>
                  <a:pt x="36830" y="22699"/>
                </a:lnTo>
                <a:lnTo>
                  <a:pt x="36830" y="15605"/>
                </a:lnTo>
                <a:lnTo>
                  <a:pt x="35306" y="10049"/>
                </a:lnTo>
                <a:lnTo>
                  <a:pt x="32131" y="6032"/>
                </a:lnTo>
                <a:lnTo>
                  <a:pt x="29082" y="2019"/>
                </a:lnTo>
                <a:lnTo>
                  <a:pt x="24637" y="0"/>
                </a:lnTo>
                <a:lnTo>
                  <a:pt x="18923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690751" y="6723392"/>
            <a:ext cx="40640" cy="50165"/>
          </a:xfrm>
          <a:custGeom>
            <a:avLst/>
            <a:gdLst/>
            <a:ahLst/>
            <a:cxnLst/>
            <a:rect l="l" t="t" r="r" b="b"/>
            <a:pathLst>
              <a:path w="40639" h="50165">
                <a:moveTo>
                  <a:pt x="20319" y="0"/>
                </a:moveTo>
                <a:lnTo>
                  <a:pt x="13843" y="0"/>
                </a:lnTo>
                <a:lnTo>
                  <a:pt x="8890" y="2222"/>
                </a:lnTo>
                <a:lnTo>
                  <a:pt x="5334" y="6667"/>
                </a:lnTo>
                <a:lnTo>
                  <a:pt x="1778" y="11103"/>
                </a:lnTo>
                <a:lnTo>
                  <a:pt x="0" y="17218"/>
                </a:lnTo>
                <a:lnTo>
                  <a:pt x="0" y="25007"/>
                </a:lnTo>
                <a:lnTo>
                  <a:pt x="1266" y="35783"/>
                </a:lnTo>
                <a:lnTo>
                  <a:pt x="5079" y="43480"/>
                </a:lnTo>
                <a:lnTo>
                  <a:pt x="11465" y="48098"/>
                </a:lnTo>
                <a:lnTo>
                  <a:pt x="20447" y="49637"/>
                </a:lnTo>
                <a:lnTo>
                  <a:pt x="29041" y="48061"/>
                </a:lnTo>
                <a:lnTo>
                  <a:pt x="35194" y="43331"/>
                </a:lnTo>
                <a:lnTo>
                  <a:pt x="38895" y="35448"/>
                </a:lnTo>
                <a:lnTo>
                  <a:pt x="40131" y="24411"/>
                </a:lnTo>
                <a:lnTo>
                  <a:pt x="38893" y="13732"/>
                </a:lnTo>
                <a:lnTo>
                  <a:pt x="35179" y="6103"/>
                </a:lnTo>
                <a:lnTo>
                  <a:pt x="28987" y="1526"/>
                </a:lnTo>
                <a:lnTo>
                  <a:pt x="20319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14525" y="6721830"/>
            <a:ext cx="33020" cy="19050"/>
          </a:xfrm>
          <a:custGeom>
            <a:avLst/>
            <a:gdLst/>
            <a:ahLst/>
            <a:cxnLst/>
            <a:rect l="l" t="t" r="r" b="b"/>
            <a:pathLst>
              <a:path w="33019" h="19050">
                <a:moveTo>
                  <a:pt x="17271" y="0"/>
                </a:moveTo>
                <a:lnTo>
                  <a:pt x="13081" y="0"/>
                </a:lnTo>
                <a:lnTo>
                  <a:pt x="9271" y="1689"/>
                </a:lnTo>
                <a:lnTo>
                  <a:pt x="6096" y="5067"/>
                </a:lnTo>
                <a:lnTo>
                  <a:pt x="2793" y="8432"/>
                </a:lnTo>
                <a:lnTo>
                  <a:pt x="762" y="12951"/>
                </a:lnTo>
                <a:lnTo>
                  <a:pt x="0" y="18606"/>
                </a:lnTo>
                <a:lnTo>
                  <a:pt x="32639" y="18606"/>
                </a:lnTo>
                <a:lnTo>
                  <a:pt x="32639" y="6210"/>
                </a:lnTo>
                <a:lnTo>
                  <a:pt x="27559" y="0"/>
                </a:lnTo>
                <a:lnTo>
                  <a:pt x="17271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872043" y="6704533"/>
            <a:ext cx="0" cy="87630"/>
          </a:xfrm>
          <a:custGeom>
            <a:avLst/>
            <a:gdLst/>
            <a:ahLst/>
            <a:cxnLst/>
            <a:rect l="l" t="t" r="r" b="b"/>
            <a:pathLst>
              <a:path h="87629">
                <a:moveTo>
                  <a:pt x="0" y="0"/>
                </a:moveTo>
                <a:lnTo>
                  <a:pt x="0" y="87356"/>
                </a:lnTo>
              </a:path>
            </a:pathLst>
          </a:custGeom>
          <a:ln w="2984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615058" y="6707771"/>
            <a:ext cx="48260" cy="80010"/>
          </a:xfrm>
          <a:custGeom>
            <a:avLst/>
            <a:gdLst/>
            <a:ahLst/>
            <a:cxnLst/>
            <a:rect l="l" t="t" r="r" b="b"/>
            <a:pathLst>
              <a:path w="48260" h="80009">
                <a:moveTo>
                  <a:pt x="41528" y="0"/>
                </a:moveTo>
                <a:lnTo>
                  <a:pt x="44449" y="0"/>
                </a:lnTo>
                <a:lnTo>
                  <a:pt x="46609" y="342"/>
                </a:lnTo>
                <a:lnTo>
                  <a:pt x="48005" y="1041"/>
                </a:lnTo>
                <a:lnTo>
                  <a:pt x="48005" y="20459"/>
                </a:lnTo>
                <a:lnTo>
                  <a:pt x="45211" y="18821"/>
                </a:lnTo>
                <a:lnTo>
                  <a:pt x="41909" y="18008"/>
                </a:lnTo>
                <a:lnTo>
                  <a:pt x="37972" y="18008"/>
                </a:lnTo>
                <a:lnTo>
                  <a:pt x="32765" y="18008"/>
                </a:lnTo>
                <a:lnTo>
                  <a:pt x="28574" y="20129"/>
                </a:lnTo>
                <a:lnTo>
                  <a:pt x="25399" y="24368"/>
                </a:lnTo>
                <a:lnTo>
                  <a:pt x="22352" y="28610"/>
                </a:lnTo>
                <a:lnTo>
                  <a:pt x="20701" y="34302"/>
                </a:lnTo>
                <a:lnTo>
                  <a:pt x="20701" y="41446"/>
                </a:lnTo>
                <a:lnTo>
                  <a:pt x="20701" y="79546"/>
                </a:lnTo>
                <a:lnTo>
                  <a:pt x="0" y="79546"/>
                </a:lnTo>
                <a:lnTo>
                  <a:pt x="0" y="1333"/>
                </a:lnTo>
                <a:lnTo>
                  <a:pt x="20701" y="1333"/>
                </a:lnTo>
                <a:lnTo>
                  <a:pt x="20701" y="16370"/>
                </a:lnTo>
                <a:lnTo>
                  <a:pt x="20954" y="16370"/>
                </a:lnTo>
                <a:lnTo>
                  <a:pt x="24384" y="9210"/>
                </a:lnTo>
                <a:lnTo>
                  <a:pt x="28956" y="4094"/>
                </a:lnTo>
                <a:lnTo>
                  <a:pt x="34671" y="1023"/>
                </a:lnTo>
                <a:lnTo>
                  <a:pt x="41528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2174620" y="6707251"/>
            <a:ext cx="68580" cy="82550"/>
          </a:xfrm>
          <a:custGeom>
            <a:avLst/>
            <a:gdLst/>
            <a:ahLst/>
            <a:cxnLst/>
            <a:rect l="l" t="t" r="r" b="b"/>
            <a:pathLst>
              <a:path w="68580" h="82550">
                <a:moveTo>
                  <a:pt x="36449" y="0"/>
                </a:moveTo>
                <a:lnTo>
                  <a:pt x="50357" y="2009"/>
                </a:lnTo>
                <a:lnTo>
                  <a:pt x="60277" y="8037"/>
                </a:lnTo>
                <a:lnTo>
                  <a:pt x="66220" y="18083"/>
                </a:lnTo>
                <a:lnTo>
                  <a:pt x="68199" y="32144"/>
                </a:lnTo>
                <a:lnTo>
                  <a:pt x="68199" y="80067"/>
                </a:lnTo>
                <a:lnTo>
                  <a:pt x="48387" y="80067"/>
                </a:lnTo>
                <a:lnTo>
                  <a:pt x="48387" y="68533"/>
                </a:lnTo>
                <a:lnTo>
                  <a:pt x="48006" y="68533"/>
                </a:lnTo>
                <a:lnTo>
                  <a:pt x="43604" y="74425"/>
                </a:lnTo>
                <a:lnTo>
                  <a:pt x="38226" y="78634"/>
                </a:lnTo>
                <a:lnTo>
                  <a:pt x="31896" y="81160"/>
                </a:lnTo>
                <a:lnTo>
                  <a:pt x="24637" y="82002"/>
                </a:lnTo>
                <a:lnTo>
                  <a:pt x="17018" y="82002"/>
                </a:lnTo>
                <a:lnTo>
                  <a:pt x="11049" y="79881"/>
                </a:lnTo>
                <a:lnTo>
                  <a:pt x="6604" y="75639"/>
                </a:lnTo>
                <a:lnTo>
                  <a:pt x="2286" y="71398"/>
                </a:lnTo>
                <a:lnTo>
                  <a:pt x="0" y="65704"/>
                </a:lnTo>
                <a:lnTo>
                  <a:pt x="0" y="58560"/>
                </a:lnTo>
                <a:lnTo>
                  <a:pt x="48514" y="29615"/>
                </a:lnTo>
                <a:lnTo>
                  <a:pt x="48514" y="19646"/>
                </a:lnTo>
                <a:lnTo>
                  <a:pt x="43561" y="14655"/>
                </a:lnTo>
                <a:lnTo>
                  <a:pt x="33909" y="14655"/>
                </a:lnTo>
                <a:lnTo>
                  <a:pt x="27052" y="15200"/>
                </a:lnTo>
                <a:lnTo>
                  <a:pt x="20399" y="16835"/>
                </a:lnTo>
                <a:lnTo>
                  <a:pt x="13960" y="19558"/>
                </a:lnTo>
                <a:lnTo>
                  <a:pt x="7747" y="23368"/>
                </a:lnTo>
                <a:lnTo>
                  <a:pt x="7747" y="6845"/>
                </a:lnTo>
                <a:lnTo>
                  <a:pt x="32004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975104" y="6707251"/>
            <a:ext cx="57785" cy="82550"/>
          </a:xfrm>
          <a:custGeom>
            <a:avLst/>
            <a:gdLst/>
            <a:ahLst/>
            <a:cxnLst/>
            <a:rect l="l" t="t" r="r" b="b"/>
            <a:pathLst>
              <a:path w="57785" h="82550">
                <a:moveTo>
                  <a:pt x="33146" y="0"/>
                </a:moveTo>
                <a:lnTo>
                  <a:pt x="39877" y="0"/>
                </a:lnTo>
                <a:lnTo>
                  <a:pt x="46608" y="1066"/>
                </a:lnTo>
                <a:lnTo>
                  <a:pt x="53339" y="3200"/>
                </a:lnTo>
                <a:lnTo>
                  <a:pt x="53339" y="20091"/>
                </a:lnTo>
                <a:lnTo>
                  <a:pt x="47243" y="16471"/>
                </a:lnTo>
                <a:lnTo>
                  <a:pt x="40512" y="14655"/>
                </a:lnTo>
                <a:lnTo>
                  <a:pt x="33273" y="14655"/>
                </a:lnTo>
                <a:lnTo>
                  <a:pt x="29463" y="14655"/>
                </a:lnTo>
                <a:lnTo>
                  <a:pt x="26415" y="15379"/>
                </a:lnTo>
                <a:lnTo>
                  <a:pt x="24129" y="16814"/>
                </a:lnTo>
                <a:lnTo>
                  <a:pt x="21716" y="18249"/>
                </a:lnTo>
                <a:lnTo>
                  <a:pt x="20573" y="20167"/>
                </a:lnTo>
                <a:lnTo>
                  <a:pt x="20573" y="22542"/>
                </a:lnTo>
                <a:lnTo>
                  <a:pt x="20573" y="26464"/>
                </a:lnTo>
                <a:lnTo>
                  <a:pt x="23875" y="29564"/>
                </a:lnTo>
                <a:lnTo>
                  <a:pt x="30352" y="31846"/>
                </a:lnTo>
                <a:lnTo>
                  <a:pt x="37718" y="34526"/>
                </a:lnTo>
                <a:lnTo>
                  <a:pt x="43179" y="36770"/>
                </a:lnTo>
                <a:lnTo>
                  <a:pt x="46608" y="38581"/>
                </a:lnTo>
                <a:lnTo>
                  <a:pt x="50164" y="40392"/>
                </a:lnTo>
                <a:lnTo>
                  <a:pt x="52831" y="42859"/>
                </a:lnTo>
                <a:lnTo>
                  <a:pt x="54737" y="45985"/>
                </a:lnTo>
                <a:lnTo>
                  <a:pt x="56641" y="49110"/>
                </a:lnTo>
                <a:lnTo>
                  <a:pt x="57657" y="52782"/>
                </a:lnTo>
                <a:lnTo>
                  <a:pt x="57657" y="56998"/>
                </a:lnTo>
                <a:lnTo>
                  <a:pt x="57657" y="64936"/>
                </a:lnTo>
                <a:lnTo>
                  <a:pt x="23113" y="82002"/>
                </a:lnTo>
                <a:lnTo>
                  <a:pt x="14350" y="82002"/>
                </a:lnTo>
                <a:lnTo>
                  <a:pt x="6731" y="80613"/>
                </a:lnTo>
                <a:lnTo>
                  <a:pt x="0" y="77834"/>
                </a:lnTo>
                <a:lnTo>
                  <a:pt x="0" y="59975"/>
                </a:lnTo>
                <a:lnTo>
                  <a:pt x="7746" y="64837"/>
                </a:lnTo>
                <a:lnTo>
                  <a:pt x="15493" y="67268"/>
                </a:lnTo>
                <a:lnTo>
                  <a:pt x="22987" y="67268"/>
                </a:lnTo>
                <a:lnTo>
                  <a:pt x="32638" y="67268"/>
                </a:lnTo>
                <a:lnTo>
                  <a:pt x="37591" y="64514"/>
                </a:lnTo>
                <a:lnTo>
                  <a:pt x="37591" y="59008"/>
                </a:lnTo>
                <a:lnTo>
                  <a:pt x="37591" y="55187"/>
                </a:lnTo>
                <a:lnTo>
                  <a:pt x="33654" y="51963"/>
                </a:lnTo>
                <a:lnTo>
                  <a:pt x="26034" y="49334"/>
                </a:lnTo>
                <a:lnTo>
                  <a:pt x="14858" y="45563"/>
                </a:lnTo>
                <a:lnTo>
                  <a:pt x="7746" y="41855"/>
                </a:lnTo>
                <a:lnTo>
                  <a:pt x="4698" y="38209"/>
                </a:lnTo>
                <a:lnTo>
                  <a:pt x="1650" y="34563"/>
                </a:lnTo>
                <a:lnTo>
                  <a:pt x="126" y="29886"/>
                </a:lnTo>
                <a:lnTo>
                  <a:pt x="126" y="24182"/>
                </a:lnTo>
                <a:lnTo>
                  <a:pt x="126" y="16637"/>
                </a:lnTo>
                <a:lnTo>
                  <a:pt x="3175" y="10731"/>
                </a:lnTo>
                <a:lnTo>
                  <a:pt x="9397" y="6438"/>
                </a:lnTo>
                <a:lnTo>
                  <a:pt x="15493" y="2146"/>
                </a:lnTo>
                <a:lnTo>
                  <a:pt x="23368" y="0"/>
                </a:lnTo>
                <a:lnTo>
                  <a:pt x="33146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898269" y="6707251"/>
            <a:ext cx="62865" cy="82550"/>
          </a:xfrm>
          <a:custGeom>
            <a:avLst/>
            <a:gdLst/>
            <a:ahLst/>
            <a:cxnLst/>
            <a:rect l="l" t="t" r="r" b="b"/>
            <a:pathLst>
              <a:path w="62864" h="82550">
                <a:moveTo>
                  <a:pt x="42925" y="0"/>
                </a:moveTo>
                <a:lnTo>
                  <a:pt x="51435" y="0"/>
                </a:lnTo>
                <a:lnTo>
                  <a:pt x="57912" y="1231"/>
                </a:lnTo>
                <a:lnTo>
                  <a:pt x="62356" y="3721"/>
                </a:lnTo>
                <a:lnTo>
                  <a:pt x="62356" y="21945"/>
                </a:lnTo>
                <a:lnTo>
                  <a:pt x="57150" y="18084"/>
                </a:lnTo>
                <a:lnTo>
                  <a:pt x="51307" y="16141"/>
                </a:lnTo>
                <a:lnTo>
                  <a:pt x="44957" y="16141"/>
                </a:lnTo>
                <a:lnTo>
                  <a:pt x="37718" y="16141"/>
                </a:lnTo>
                <a:lnTo>
                  <a:pt x="32004" y="18415"/>
                </a:lnTo>
                <a:lnTo>
                  <a:pt x="27558" y="22948"/>
                </a:lnTo>
                <a:lnTo>
                  <a:pt x="23241" y="27494"/>
                </a:lnTo>
                <a:lnTo>
                  <a:pt x="21081" y="33633"/>
                </a:lnTo>
                <a:lnTo>
                  <a:pt x="21081" y="41371"/>
                </a:lnTo>
                <a:lnTo>
                  <a:pt x="21081" y="49011"/>
                </a:lnTo>
                <a:lnTo>
                  <a:pt x="23113" y="54989"/>
                </a:lnTo>
                <a:lnTo>
                  <a:pt x="27178" y="59305"/>
                </a:lnTo>
                <a:lnTo>
                  <a:pt x="31368" y="63621"/>
                </a:lnTo>
                <a:lnTo>
                  <a:pt x="36956" y="65779"/>
                </a:lnTo>
                <a:lnTo>
                  <a:pt x="44195" y="65779"/>
                </a:lnTo>
                <a:lnTo>
                  <a:pt x="50545" y="65779"/>
                </a:lnTo>
                <a:lnTo>
                  <a:pt x="56514" y="63795"/>
                </a:lnTo>
                <a:lnTo>
                  <a:pt x="62356" y="59827"/>
                </a:lnTo>
                <a:lnTo>
                  <a:pt x="62356" y="77016"/>
                </a:lnTo>
                <a:lnTo>
                  <a:pt x="56768" y="80340"/>
                </a:lnTo>
                <a:lnTo>
                  <a:pt x="49149" y="82002"/>
                </a:lnTo>
                <a:lnTo>
                  <a:pt x="39369" y="82002"/>
                </a:lnTo>
                <a:lnTo>
                  <a:pt x="2746" y="58682"/>
                </a:lnTo>
                <a:lnTo>
                  <a:pt x="0" y="42859"/>
                </a:lnTo>
                <a:lnTo>
                  <a:pt x="736" y="33419"/>
                </a:lnTo>
                <a:lnTo>
                  <a:pt x="25400" y="2865"/>
                </a:lnTo>
                <a:lnTo>
                  <a:pt x="33686" y="716"/>
                </a:lnTo>
                <a:lnTo>
                  <a:pt x="42925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768982" y="6707251"/>
            <a:ext cx="72390" cy="80645"/>
          </a:xfrm>
          <a:custGeom>
            <a:avLst/>
            <a:gdLst/>
            <a:ahLst/>
            <a:cxnLst/>
            <a:rect l="l" t="t" r="r" b="b"/>
            <a:pathLst>
              <a:path w="72389" h="80645">
                <a:moveTo>
                  <a:pt x="46355" y="0"/>
                </a:moveTo>
                <a:lnTo>
                  <a:pt x="57763" y="2014"/>
                </a:lnTo>
                <a:lnTo>
                  <a:pt x="65897" y="8056"/>
                </a:lnTo>
                <a:lnTo>
                  <a:pt x="70768" y="18124"/>
                </a:lnTo>
                <a:lnTo>
                  <a:pt x="72390" y="32218"/>
                </a:lnTo>
                <a:lnTo>
                  <a:pt x="72390" y="80067"/>
                </a:lnTo>
                <a:lnTo>
                  <a:pt x="51689" y="80067"/>
                </a:lnTo>
                <a:lnTo>
                  <a:pt x="51689" y="36236"/>
                </a:lnTo>
                <a:lnTo>
                  <a:pt x="51689" y="22847"/>
                </a:lnTo>
                <a:lnTo>
                  <a:pt x="46862" y="16141"/>
                </a:lnTo>
                <a:lnTo>
                  <a:pt x="37211" y="16141"/>
                </a:lnTo>
                <a:lnTo>
                  <a:pt x="32385" y="16141"/>
                </a:lnTo>
                <a:lnTo>
                  <a:pt x="28321" y="17970"/>
                </a:lnTo>
                <a:lnTo>
                  <a:pt x="25273" y="21615"/>
                </a:lnTo>
                <a:lnTo>
                  <a:pt x="22225" y="25261"/>
                </a:lnTo>
                <a:lnTo>
                  <a:pt x="20700" y="29886"/>
                </a:lnTo>
                <a:lnTo>
                  <a:pt x="20700" y="35492"/>
                </a:lnTo>
                <a:lnTo>
                  <a:pt x="20700" y="80067"/>
                </a:lnTo>
                <a:lnTo>
                  <a:pt x="0" y="80067"/>
                </a:lnTo>
                <a:lnTo>
                  <a:pt x="0" y="1854"/>
                </a:lnTo>
                <a:lnTo>
                  <a:pt x="20700" y="1854"/>
                </a:lnTo>
                <a:lnTo>
                  <a:pt x="20700" y="14439"/>
                </a:lnTo>
                <a:lnTo>
                  <a:pt x="20955" y="14439"/>
                </a:lnTo>
                <a:lnTo>
                  <a:pt x="25816" y="8122"/>
                </a:lnTo>
                <a:lnTo>
                  <a:pt x="31654" y="3609"/>
                </a:lnTo>
                <a:lnTo>
                  <a:pt x="38492" y="902"/>
                </a:lnTo>
                <a:lnTo>
                  <a:pt x="46355" y="0"/>
                </a:lnTo>
                <a:close/>
              </a:path>
            </a:pathLst>
          </a:custGeom>
          <a:ln w="914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669669" y="6707251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2037" y="0"/>
                </a:moveTo>
                <a:lnTo>
                  <a:pt x="76261" y="16809"/>
                </a:lnTo>
                <a:lnTo>
                  <a:pt x="82423" y="40106"/>
                </a:lnTo>
                <a:lnTo>
                  <a:pt x="81710" y="49154"/>
                </a:lnTo>
                <a:lnTo>
                  <a:pt x="58007" y="79146"/>
                </a:lnTo>
                <a:lnTo>
                  <a:pt x="40893" y="82002"/>
                </a:lnTo>
                <a:lnTo>
                  <a:pt x="31962" y="81316"/>
                </a:lnTo>
                <a:lnTo>
                  <a:pt x="690" y="50271"/>
                </a:lnTo>
                <a:lnTo>
                  <a:pt x="0" y="41446"/>
                </a:lnTo>
                <a:lnTo>
                  <a:pt x="714" y="32352"/>
                </a:lnTo>
                <a:lnTo>
                  <a:pt x="32843" y="695"/>
                </a:lnTo>
                <a:lnTo>
                  <a:pt x="42037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77644" y="6707251"/>
            <a:ext cx="62865" cy="82550"/>
          </a:xfrm>
          <a:custGeom>
            <a:avLst/>
            <a:gdLst/>
            <a:ahLst/>
            <a:cxnLst/>
            <a:rect l="l" t="t" r="r" b="b"/>
            <a:pathLst>
              <a:path w="62865" h="82550">
                <a:moveTo>
                  <a:pt x="42926" y="0"/>
                </a:moveTo>
                <a:lnTo>
                  <a:pt x="51435" y="0"/>
                </a:lnTo>
                <a:lnTo>
                  <a:pt x="57912" y="1231"/>
                </a:lnTo>
                <a:lnTo>
                  <a:pt x="62357" y="3721"/>
                </a:lnTo>
                <a:lnTo>
                  <a:pt x="62357" y="21945"/>
                </a:lnTo>
                <a:lnTo>
                  <a:pt x="57150" y="18084"/>
                </a:lnTo>
                <a:lnTo>
                  <a:pt x="51308" y="16141"/>
                </a:lnTo>
                <a:lnTo>
                  <a:pt x="44958" y="16141"/>
                </a:lnTo>
                <a:lnTo>
                  <a:pt x="37718" y="16141"/>
                </a:lnTo>
                <a:lnTo>
                  <a:pt x="32004" y="18415"/>
                </a:lnTo>
                <a:lnTo>
                  <a:pt x="27559" y="22948"/>
                </a:lnTo>
                <a:lnTo>
                  <a:pt x="23241" y="27494"/>
                </a:lnTo>
                <a:lnTo>
                  <a:pt x="21082" y="33633"/>
                </a:lnTo>
                <a:lnTo>
                  <a:pt x="21082" y="41371"/>
                </a:lnTo>
                <a:lnTo>
                  <a:pt x="21082" y="49011"/>
                </a:lnTo>
                <a:lnTo>
                  <a:pt x="23114" y="54989"/>
                </a:lnTo>
                <a:lnTo>
                  <a:pt x="27178" y="59305"/>
                </a:lnTo>
                <a:lnTo>
                  <a:pt x="31368" y="63621"/>
                </a:lnTo>
                <a:lnTo>
                  <a:pt x="36957" y="65779"/>
                </a:lnTo>
                <a:lnTo>
                  <a:pt x="44196" y="65779"/>
                </a:lnTo>
                <a:lnTo>
                  <a:pt x="50546" y="65779"/>
                </a:lnTo>
                <a:lnTo>
                  <a:pt x="56515" y="63795"/>
                </a:lnTo>
                <a:lnTo>
                  <a:pt x="62357" y="59827"/>
                </a:lnTo>
                <a:lnTo>
                  <a:pt x="62357" y="77016"/>
                </a:lnTo>
                <a:lnTo>
                  <a:pt x="56768" y="80340"/>
                </a:lnTo>
                <a:lnTo>
                  <a:pt x="49149" y="82002"/>
                </a:lnTo>
                <a:lnTo>
                  <a:pt x="39370" y="82002"/>
                </a:lnTo>
                <a:lnTo>
                  <a:pt x="2746" y="58682"/>
                </a:lnTo>
                <a:lnTo>
                  <a:pt x="0" y="42859"/>
                </a:lnTo>
                <a:lnTo>
                  <a:pt x="736" y="33419"/>
                </a:lnTo>
                <a:lnTo>
                  <a:pt x="25400" y="2865"/>
                </a:lnTo>
                <a:lnTo>
                  <a:pt x="33686" y="716"/>
                </a:lnTo>
                <a:lnTo>
                  <a:pt x="42926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393825" y="6707251"/>
            <a:ext cx="73025" cy="82550"/>
          </a:xfrm>
          <a:custGeom>
            <a:avLst/>
            <a:gdLst/>
            <a:ahLst/>
            <a:cxnLst/>
            <a:rect l="l" t="t" r="r" b="b"/>
            <a:pathLst>
              <a:path w="73025" h="82550">
                <a:moveTo>
                  <a:pt x="38227" y="0"/>
                </a:moveTo>
                <a:lnTo>
                  <a:pt x="70611" y="21967"/>
                </a:lnTo>
                <a:lnTo>
                  <a:pt x="72897" y="37651"/>
                </a:lnTo>
                <a:lnTo>
                  <a:pt x="72897" y="46804"/>
                </a:lnTo>
                <a:lnTo>
                  <a:pt x="20700" y="46804"/>
                </a:lnTo>
                <a:lnTo>
                  <a:pt x="22554" y="55529"/>
                </a:lnTo>
                <a:lnTo>
                  <a:pt x="26955" y="61761"/>
                </a:lnTo>
                <a:lnTo>
                  <a:pt x="33881" y="65500"/>
                </a:lnTo>
                <a:lnTo>
                  <a:pt x="43306" y="66747"/>
                </a:lnTo>
                <a:lnTo>
                  <a:pt x="51943" y="66747"/>
                </a:lnTo>
                <a:lnTo>
                  <a:pt x="59690" y="64465"/>
                </a:lnTo>
                <a:lnTo>
                  <a:pt x="66547" y="59900"/>
                </a:lnTo>
                <a:lnTo>
                  <a:pt x="66547" y="75676"/>
                </a:lnTo>
                <a:lnTo>
                  <a:pt x="60717" y="78443"/>
                </a:lnTo>
                <a:lnTo>
                  <a:pt x="54101" y="80420"/>
                </a:lnTo>
                <a:lnTo>
                  <a:pt x="46724" y="81607"/>
                </a:lnTo>
                <a:lnTo>
                  <a:pt x="38608" y="82002"/>
                </a:lnTo>
                <a:lnTo>
                  <a:pt x="29983" y="81342"/>
                </a:lnTo>
                <a:lnTo>
                  <a:pt x="640" y="50855"/>
                </a:lnTo>
                <a:lnTo>
                  <a:pt x="0" y="41893"/>
                </a:lnTo>
                <a:lnTo>
                  <a:pt x="688" y="33026"/>
                </a:lnTo>
                <a:lnTo>
                  <a:pt x="30388" y="726"/>
                </a:lnTo>
                <a:lnTo>
                  <a:pt x="38227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549400" y="6685597"/>
            <a:ext cx="52069" cy="104139"/>
          </a:xfrm>
          <a:custGeom>
            <a:avLst/>
            <a:gdLst/>
            <a:ahLst/>
            <a:cxnLst/>
            <a:rect l="l" t="t" r="r" b="b"/>
            <a:pathLst>
              <a:path w="52069" h="104140">
                <a:moveTo>
                  <a:pt x="33655" y="0"/>
                </a:moveTo>
                <a:lnTo>
                  <a:pt x="33655" y="23507"/>
                </a:lnTo>
                <a:lnTo>
                  <a:pt x="51688" y="23507"/>
                </a:lnTo>
                <a:lnTo>
                  <a:pt x="51688" y="39281"/>
                </a:lnTo>
                <a:lnTo>
                  <a:pt x="33655" y="39281"/>
                </a:lnTo>
                <a:lnTo>
                  <a:pt x="33655" y="74485"/>
                </a:lnTo>
                <a:lnTo>
                  <a:pt x="33655" y="83117"/>
                </a:lnTo>
                <a:lnTo>
                  <a:pt x="37084" y="87433"/>
                </a:lnTo>
                <a:lnTo>
                  <a:pt x="43815" y="87433"/>
                </a:lnTo>
                <a:lnTo>
                  <a:pt x="46609" y="87433"/>
                </a:lnTo>
                <a:lnTo>
                  <a:pt x="49275" y="86639"/>
                </a:lnTo>
                <a:lnTo>
                  <a:pt x="51688" y="85051"/>
                </a:lnTo>
                <a:lnTo>
                  <a:pt x="51688" y="100902"/>
                </a:lnTo>
                <a:lnTo>
                  <a:pt x="48259" y="102688"/>
                </a:lnTo>
                <a:lnTo>
                  <a:pt x="43306" y="103581"/>
                </a:lnTo>
                <a:lnTo>
                  <a:pt x="36956" y="103581"/>
                </a:lnTo>
                <a:lnTo>
                  <a:pt x="26455" y="101990"/>
                </a:lnTo>
                <a:lnTo>
                  <a:pt x="18954" y="97218"/>
                </a:lnTo>
                <a:lnTo>
                  <a:pt x="14454" y="89265"/>
                </a:lnTo>
                <a:lnTo>
                  <a:pt x="12953" y="78131"/>
                </a:lnTo>
                <a:lnTo>
                  <a:pt x="12953" y="39281"/>
                </a:lnTo>
                <a:lnTo>
                  <a:pt x="0" y="39281"/>
                </a:lnTo>
                <a:lnTo>
                  <a:pt x="0" y="23507"/>
                </a:lnTo>
                <a:lnTo>
                  <a:pt x="12953" y="23507"/>
                </a:lnTo>
                <a:lnTo>
                  <a:pt x="12953" y="6019"/>
                </a:lnTo>
                <a:lnTo>
                  <a:pt x="33655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2104898" y="6677786"/>
            <a:ext cx="62865" cy="109855"/>
          </a:xfrm>
          <a:custGeom>
            <a:avLst/>
            <a:gdLst/>
            <a:ahLst/>
            <a:cxnLst/>
            <a:rect l="l" t="t" r="r" b="b"/>
            <a:pathLst>
              <a:path w="62864" h="109854">
                <a:moveTo>
                  <a:pt x="0" y="0"/>
                </a:moveTo>
                <a:lnTo>
                  <a:pt x="21208" y="0"/>
                </a:lnTo>
                <a:lnTo>
                  <a:pt x="21208" y="91969"/>
                </a:lnTo>
                <a:lnTo>
                  <a:pt x="62610" y="91969"/>
                </a:lnTo>
                <a:lnTo>
                  <a:pt x="62610" y="109531"/>
                </a:lnTo>
                <a:lnTo>
                  <a:pt x="0" y="1095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277366" y="6677786"/>
            <a:ext cx="63500" cy="109855"/>
          </a:xfrm>
          <a:custGeom>
            <a:avLst/>
            <a:gdLst/>
            <a:ahLst/>
            <a:cxnLst/>
            <a:rect l="l" t="t" r="r" b="b"/>
            <a:pathLst>
              <a:path w="63500" h="109854">
                <a:moveTo>
                  <a:pt x="0" y="0"/>
                </a:moveTo>
                <a:lnTo>
                  <a:pt x="60959" y="0"/>
                </a:lnTo>
                <a:lnTo>
                  <a:pt x="60959" y="17627"/>
                </a:lnTo>
                <a:lnTo>
                  <a:pt x="21209" y="17627"/>
                </a:lnTo>
                <a:lnTo>
                  <a:pt x="21209" y="45529"/>
                </a:lnTo>
                <a:lnTo>
                  <a:pt x="58165" y="45529"/>
                </a:lnTo>
                <a:lnTo>
                  <a:pt x="58165" y="63097"/>
                </a:lnTo>
                <a:lnTo>
                  <a:pt x="21209" y="63097"/>
                </a:lnTo>
                <a:lnTo>
                  <a:pt x="21209" y="91969"/>
                </a:lnTo>
                <a:lnTo>
                  <a:pt x="63372" y="91969"/>
                </a:lnTo>
                <a:lnTo>
                  <a:pt x="63372" y="109531"/>
                </a:lnTo>
                <a:lnTo>
                  <a:pt x="0" y="1095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860042" y="6672198"/>
            <a:ext cx="24765" cy="22860"/>
          </a:xfrm>
          <a:custGeom>
            <a:avLst/>
            <a:gdLst/>
            <a:ahLst/>
            <a:cxnLst/>
            <a:rect l="l" t="t" r="r" b="b"/>
            <a:pathLst>
              <a:path w="24764" h="22859">
                <a:moveTo>
                  <a:pt x="12064" y="0"/>
                </a:moveTo>
                <a:lnTo>
                  <a:pt x="15620" y="0"/>
                </a:lnTo>
                <a:lnTo>
                  <a:pt x="18414" y="1054"/>
                </a:lnTo>
                <a:lnTo>
                  <a:pt x="20827" y="3162"/>
                </a:lnTo>
                <a:lnTo>
                  <a:pt x="23113" y="5270"/>
                </a:lnTo>
                <a:lnTo>
                  <a:pt x="24256" y="7937"/>
                </a:lnTo>
                <a:lnTo>
                  <a:pt x="24256" y="11163"/>
                </a:lnTo>
                <a:lnTo>
                  <a:pt x="24256" y="14389"/>
                </a:lnTo>
                <a:lnTo>
                  <a:pt x="23113" y="17068"/>
                </a:lnTo>
                <a:lnTo>
                  <a:pt x="20827" y="19202"/>
                </a:lnTo>
                <a:lnTo>
                  <a:pt x="18541" y="21335"/>
                </a:lnTo>
                <a:lnTo>
                  <a:pt x="15620" y="22402"/>
                </a:lnTo>
                <a:lnTo>
                  <a:pt x="12064" y="22402"/>
                </a:lnTo>
                <a:lnTo>
                  <a:pt x="8508" y="22402"/>
                </a:lnTo>
                <a:lnTo>
                  <a:pt x="5714" y="21310"/>
                </a:lnTo>
                <a:lnTo>
                  <a:pt x="3428" y="19126"/>
                </a:lnTo>
                <a:lnTo>
                  <a:pt x="1143" y="16941"/>
                </a:lnTo>
                <a:lnTo>
                  <a:pt x="0" y="14287"/>
                </a:lnTo>
                <a:lnTo>
                  <a:pt x="0" y="11163"/>
                </a:lnTo>
                <a:lnTo>
                  <a:pt x="0" y="7988"/>
                </a:lnTo>
                <a:lnTo>
                  <a:pt x="1143" y="5333"/>
                </a:lnTo>
                <a:lnTo>
                  <a:pt x="3301" y="3200"/>
                </a:lnTo>
                <a:lnTo>
                  <a:pt x="5587" y="1066"/>
                </a:lnTo>
                <a:lnTo>
                  <a:pt x="8508" y="0"/>
                </a:lnTo>
                <a:lnTo>
                  <a:pt x="12064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2262758" y="6671602"/>
            <a:ext cx="78740" cy="118110"/>
          </a:xfrm>
          <a:custGeom>
            <a:avLst/>
            <a:gdLst/>
            <a:ahLst/>
            <a:cxnLst/>
            <a:rect l="l" t="t" r="r" b="b"/>
            <a:pathLst>
              <a:path w="78739" h="118109">
                <a:moveTo>
                  <a:pt x="0" y="0"/>
                </a:moveTo>
                <a:lnTo>
                  <a:pt x="20701" y="0"/>
                </a:lnTo>
                <a:lnTo>
                  <a:pt x="20701" y="49860"/>
                </a:lnTo>
                <a:lnTo>
                  <a:pt x="20955" y="49860"/>
                </a:lnTo>
                <a:lnTo>
                  <a:pt x="26003" y="43642"/>
                </a:lnTo>
                <a:lnTo>
                  <a:pt x="32004" y="39201"/>
                </a:lnTo>
                <a:lnTo>
                  <a:pt x="38957" y="36537"/>
                </a:lnTo>
                <a:lnTo>
                  <a:pt x="46863" y="35648"/>
                </a:lnTo>
                <a:lnTo>
                  <a:pt x="53887" y="36299"/>
                </a:lnTo>
                <a:lnTo>
                  <a:pt x="78087" y="65919"/>
                </a:lnTo>
                <a:lnTo>
                  <a:pt x="78613" y="74416"/>
                </a:lnTo>
                <a:lnTo>
                  <a:pt x="77997" y="83718"/>
                </a:lnTo>
                <a:lnTo>
                  <a:pt x="50905" y="116911"/>
                </a:lnTo>
                <a:lnTo>
                  <a:pt x="43307" y="117651"/>
                </a:lnTo>
                <a:lnTo>
                  <a:pt x="33528" y="117651"/>
                </a:lnTo>
                <a:lnTo>
                  <a:pt x="26035" y="113756"/>
                </a:lnTo>
                <a:lnTo>
                  <a:pt x="20955" y="105967"/>
                </a:lnTo>
                <a:lnTo>
                  <a:pt x="20701" y="105967"/>
                </a:lnTo>
                <a:lnTo>
                  <a:pt x="20701" y="115716"/>
                </a:lnTo>
                <a:lnTo>
                  <a:pt x="0" y="11571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7599" y="6667030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860"/>
                </a:lnTo>
              </a:path>
            </a:pathLst>
          </a:custGeom>
          <a:ln w="298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008" y="157607"/>
            <a:ext cx="8799982" cy="283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267" y="1703451"/>
            <a:ext cx="8627465" cy="1938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23832" y="6696819"/>
            <a:ext cx="2190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0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5.jp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mailto:abz1157@naver.c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sites.google.com/view/knu-doel/home?authuser=0" TargetMode="External"/><Relationship Id="rId4" Type="http://schemas.openxmlformats.org/officeDocument/2006/relationships/hyperlink" Target="mailto:rineey@knu.ac.k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5.jp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jp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7.jpeg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25.png"/><Relationship Id="rId5" Type="http://schemas.openxmlformats.org/officeDocument/2006/relationships/diagramData" Target="../diagrams/data2.xml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5.jpg"/><Relationship Id="rId9" Type="http://schemas.microsoft.com/office/2007/relationships/diagramDrawing" Target="../diagrams/drawing2.xml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0.gif"/><Relationship Id="rId10" Type="http://schemas.openxmlformats.org/officeDocument/2006/relationships/image" Target="../media/image36.png"/><Relationship Id="rId4" Type="http://schemas.openxmlformats.org/officeDocument/2006/relationships/image" Target="../media/image5.jpg"/><Relationship Id="rId9" Type="http://schemas.openxmlformats.org/officeDocument/2006/relationships/image" Target="../media/image35.png"/><Relationship Id="rId14" Type="http://schemas.openxmlformats.org/officeDocument/2006/relationships/image" Target="../media/image3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0604"/>
            <a:ext cx="9144000" cy="73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38031" y="0"/>
            <a:ext cx="505968" cy="507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12950" y="2102463"/>
            <a:ext cx="51181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ko-KR" altLang="en-US" sz="4000" dirty="0">
                <a:solidFill>
                  <a:srgbClr val="C00000"/>
                </a:solidFill>
              </a:rPr>
              <a:t>물리전자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804186" y="3309522"/>
            <a:ext cx="652208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1230" algn="ctr">
              <a:lnSpc>
                <a:spcPct val="10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Malgun Gothic"/>
                <a:cs typeface="Malgun Gothic"/>
              </a:rPr>
              <a:t>Orientation</a:t>
            </a:r>
            <a:endParaRPr sz="2000" b="1" dirty="0">
              <a:solidFill>
                <a:srgbClr val="002060"/>
              </a:solidFill>
              <a:latin typeface="Malgun Gothic"/>
              <a:cs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48173"/>
            <a:ext cx="7200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제공되는 강의 </a:t>
            </a:r>
            <a:r>
              <a:rPr lang="en-US" altLang="ko-KR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ppt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자료는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강의 이외의 목적으로 부분 발췌 등의 무단 도용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저작권 문제를 유발하니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일절 금함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000" b="1" dirty="0"/>
          </a:p>
        </p:txBody>
      </p:sp>
      <p:sp>
        <p:nvSpPr>
          <p:cNvPr id="10" name="object 5"/>
          <p:cNvSpPr txBox="1"/>
          <p:nvPr/>
        </p:nvSpPr>
        <p:spPr>
          <a:xfrm>
            <a:off x="1804186" y="4789122"/>
            <a:ext cx="65220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1230" algn="ctr">
              <a:lnSpc>
                <a:spcPct val="100000"/>
              </a:lnSpc>
            </a:pPr>
            <a:r>
              <a:rPr lang="en-US" b="1" dirty="0">
                <a:latin typeface="Malgun Gothic"/>
                <a:cs typeface="Malgun Gothic"/>
              </a:rPr>
              <a:t>Prof. </a:t>
            </a:r>
            <a:r>
              <a:rPr lang="en-US" b="1" dirty="0" err="1">
                <a:latin typeface="Malgun Gothic"/>
                <a:cs typeface="Malgun Gothic"/>
              </a:rPr>
              <a:t>Hak-Rin</a:t>
            </a:r>
            <a:r>
              <a:rPr lang="en-US" b="1" dirty="0">
                <a:latin typeface="Malgun Gothic"/>
                <a:cs typeface="Malgun Gothic"/>
              </a:rPr>
              <a:t> Kim</a:t>
            </a:r>
            <a:endParaRPr b="1" dirty="0">
              <a:latin typeface="Malgun Gothic"/>
              <a:cs typeface="Malgun Gothic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A836E61-4E0D-33BC-015E-27E5BA858425}"/>
              </a:ext>
            </a:extLst>
          </p:cNvPr>
          <p:cNvSpPr txBox="1"/>
          <p:nvPr/>
        </p:nvSpPr>
        <p:spPr>
          <a:xfrm>
            <a:off x="258266" y="446404"/>
            <a:ext cx="149433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b="1" spc="5" dirty="0">
                <a:latin typeface="+mj-ea"/>
                <a:ea typeface="+mj-ea"/>
                <a:cs typeface="Times New Roman"/>
              </a:rPr>
              <a:t>2025</a:t>
            </a:r>
            <a:r>
              <a:rPr lang="ko-KR" altLang="en-US" sz="1400" b="1" spc="5" dirty="0">
                <a:latin typeface="+mj-ea"/>
                <a:ea typeface="+mj-ea"/>
                <a:cs typeface="Times New Roman"/>
              </a:rPr>
              <a:t>년 </a:t>
            </a:r>
            <a:r>
              <a:rPr lang="en-US" altLang="ko-KR" sz="1400" b="1" spc="5" dirty="0">
                <a:latin typeface="+mj-ea"/>
                <a:ea typeface="+mj-ea"/>
                <a:cs typeface="Times New Roman"/>
              </a:rPr>
              <a:t>2</a:t>
            </a:r>
            <a:r>
              <a:rPr sz="1400" b="1" spc="5" dirty="0">
                <a:latin typeface="+mj-ea"/>
                <a:ea typeface="+mj-ea"/>
                <a:cs typeface="Gulim"/>
              </a:rPr>
              <a:t>학기</a:t>
            </a:r>
            <a:r>
              <a:rPr sz="1400" b="1" spc="-265" dirty="0">
                <a:latin typeface="+mj-ea"/>
                <a:ea typeface="+mj-ea"/>
                <a:cs typeface="Gulim"/>
              </a:rPr>
              <a:t> </a:t>
            </a:r>
            <a:r>
              <a:rPr sz="1400" b="1" spc="15" dirty="0">
                <a:latin typeface="+mj-ea"/>
                <a:ea typeface="+mj-ea"/>
                <a:cs typeface="Gulim"/>
              </a:rPr>
              <a:t>전공</a:t>
            </a:r>
            <a:endParaRPr sz="1400" b="1" dirty="0">
              <a:latin typeface="+mj-ea"/>
              <a:ea typeface="+mj-ea"/>
              <a:cs typeface="Guli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558088-69AB-3D9F-8D0A-56008E4BC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6681" y="4680218"/>
            <a:ext cx="1547151" cy="19801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591A13-3C0C-4DBD-A4FD-D4AC47909460}"/>
              </a:ext>
            </a:extLst>
          </p:cNvPr>
          <p:cNvSpPr txBox="1"/>
          <p:nvPr/>
        </p:nvSpPr>
        <p:spPr>
          <a:xfrm>
            <a:off x="273316" y="1030022"/>
            <a:ext cx="8155492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glow" dir="t"/>
            </a:scene3d>
            <a:sp3d>
              <a:bevelT w="1270" h="12700"/>
            </a:sp3d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>
                <a:latin typeface="맑은 고딕" panose="020B0503020000020004" pitchFamily="50" charset="-127"/>
              </a:rPr>
              <a:t>Switchable </a:t>
            </a:r>
            <a:r>
              <a:rPr lang="en-US" altLang="ko-KR" sz="1400" b="1" u="sng" dirty="0">
                <a:latin typeface="맑은 고딕" panose="020B0503020000020004" pitchFamily="50" charset="-127"/>
              </a:rPr>
              <a:t>4-depth AR</a:t>
            </a:r>
            <a:r>
              <a:rPr lang="en-US" altLang="ko-KR" sz="1400" b="1" dirty="0">
                <a:latin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</a:rPr>
              <a:t>영상</a:t>
            </a:r>
            <a:r>
              <a:rPr lang="en-US" altLang="ko-KR" sz="1400" b="1" dirty="0">
                <a:latin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</a:rPr>
              <a:t>구현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latin typeface="맑은 고딕" panose="020B0503020000020004" pitchFamily="50" charset="-127"/>
              </a:rPr>
              <a:t>Switchable depth range : 26cm ~ 330cm</a:t>
            </a:r>
            <a:endParaRPr lang="ko-KR" altLang="en-US" sz="1400" b="1" dirty="0">
              <a:latin typeface="맑은 고딕" panose="020B0503020000020004" pitchFamily="50" charset="-127"/>
            </a:endParaRPr>
          </a:p>
        </p:txBody>
      </p:sp>
      <p:pic>
        <p:nvPicPr>
          <p:cNvPr id="25" name="KakaoTalk_20201029_000859554">
            <a:hlinkClick r:id="" action="ppaction://media"/>
            <a:extLst>
              <a:ext uri="{FF2B5EF4-FFF2-40B4-BE49-F238E27FC236}">
                <a16:creationId xmlns:a16="http://schemas.microsoft.com/office/drawing/2014/main" id="{9B2A8A57-4A05-4907-B408-288C9A1AE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982" y="1723566"/>
            <a:ext cx="8675783" cy="48763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471F50-836B-4BC8-995B-E0A79534BBB6}"/>
              </a:ext>
            </a:extLst>
          </p:cNvPr>
          <p:cNvSpPr txBox="1"/>
          <p:nvPr/>
        </p:nvSpPr>
        <p:spPr>
          <a:xfrm>
            <a:off x="273316" y="682348"/>
            <a:ext cx="8289659" cy="2466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glow" dir="t"/>
            </a:scene3d>
            <a:sp3d>
              <a:bevelT w="1270" h="12700"/>
            </a:sp3d>
          </a:bodyPr>
          <a:lstStyle/>
          <a:p>
            <a:pPr marL="285750" indent="-28575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ko-KR" sz="1600" b="1" spc="-100" dirty="0">
                <a:latin typeface="+mj-ea"/>
                <a:ea typeface="+mj-ea"/>
              </a:rPr>
              <a:t>GP</a:t>
            </a:r>
            <a:r>
              <a:rPr lang="ko-KR" altLang="en-US" sz="1600" b="1" spc="-100" dirty="0">
                <a:latin typeface="+mj-ea"/>
                <a:ea typeface="+mj-ea"/>
              </a:rPr>
              <a:t> </a:t>
            </a:r>
            <a:r>
              <a:rPr lang="en-US" altLang="ko-KR" sz="1600" b="1" spc="-100" dirty="0">
                <a:latin typeface="+mj-ea"/>
                <a:ea typeface="+mj-ea"/>
              </a:rPr>
              <a:t>lens</a:t>
            </a:r>
            <a:r>
              <a:rPr lang="ko-KR" altLang="en-US" sz="1600" b="1" spc="-100" dirty="0">
                <a:latin typeface="+mj-ea"/>
                <a:ea typeface="+mj-ea"/>
              </a:rPr>
              <a:t> 의 초점가변 기술이 적용된 다중심도 </a:t>
            </a:r>
            <a:r>
              <a:rPr lang="en-US" altLang="ko-KR" sz="1600" b="1" spc="-100" dirty="0">
                <a:latin typeface="+mj-ea"/>
                <a:ea typeface="+mj-ea"/>
              </a:rPr>
              <a:t>AR </a:t>
            </a:r>
            <a:r>
              <a:rPr lang="ko-KR" altLang="en-US" sz="1600" b="1" spc="-100" dirty="0">
                <a:latin typeface="+mj-ea"/>
                <a:ea typeface="+mj-ea"/>
              </a:rPr>
              <a:t>디스플레이 구현 사례 </a:t>
            </a:r>
            <a:r>
              <a:rPr lang="en-US" altLang="ko-KR" sz="1600" b="1" spc="-100" dirty="0">
                <a:latin typeface="+mj-ea"/>
                <a:ea typeface="+mj-ea"/>
              </a:rPr>
              <a:t>(KNU)</a:t>
            </a: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E5E9B7E9-EA60-7C28-F90A-1690B64432FD}"/>
              </a:ext>
            </a:extLst>
          </p:cNvPr>
          <p:cNvSpPr txBox="1">
            <a:spLocks/>
          </p:cNvSpPr>
          <p:nvPr/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5400" algn="l" defTabSz="914400" rtl="0" eaLnBrk="1" latinLnBrk="1" hangingPunct="1">
              <a:defRPr kumimoji="1" sz="1200" b="0" i="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defRPr>
            </a:lvl1pPr>
            <a:lvl2pPr marL="742950" indent="-28575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defRPr/>
            </a:pPr>
            <a:fld id="{B668EE37-916E-49B3-8872-66EA4A7FB089}" type="slidenum">
              <a:rPr lang="ko-KR" altLang="ko-KR" smtClean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ko-KR" altLang="ko-KR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9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100000" mute="1">
                <p:cTn id="1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15801-EB74-4C04-A255-370DA99D3219}"/>
              </a:ext>
            </a:extLst>
          </p:cNvPr>
          <p:cNvSpPr txBox="1"/>
          <p:nvPr/>
        </p:nvSpPr>
        <p:spPr>
          <a:xfrm>
            <a:off x="65318" y="491271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FF0000"/>
                </a:solidFill>
                <a:effectLst/>
                <a:latin typeface="Bitter"/>
              </a:rPr>
              <a:t>Publications as the selected cover papers 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708C4-9F3E-490F-9A37-9DC92F1AAF2A}"/>
              </a:ext>
            </a:extLst>
          </p:cNvPr>
          <p:cNvSpPr txBox="1"/>
          <p:nvPr/>
        </p:nvSpPr>
        <p:spPr>
          <a:xfrm>
            <a:off x="75478" y="3191362"/>
            <a:ext cx="22243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Lab Project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E3C87-6261-46A4-B6A9-C1BAB5C1BFED}"/>
              </a:ext>
            </a:extLst>
          </p:cNvPr>
          <p:cNvSpPr txBox="1"/>
          <p:nvPr/>
        </p:nvSpPr>
        <p:spPr>
          <a:xfrm>
            <a:off x="75478" y="3534959"/>
            <a:ext cx="9144001" cy="237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j-ea"/>
                <a:ea typeface="+mj-ea"/>
              </a:rPr>
              <a:t>차세대 안경형 </a:t>
            </a:r>
            <a:r>
              <a:rPr lang="en-US" altLang="ko-KR" sz="1000" b="1" dirty="0">
                <a:latin typeface="+mj-ea"/>
                <a:ea typeface="+mj-ea"/>
              </a:rPr>
              <a:t>XR </a:t>
            </a:r>
            <a:r>
              <a:rPr lang="ko-KR" altLang="en-US" sz="1000" b="1" dirty="0">
                <a:latin typeface="+mj-ea"/>
                <a:ea typeface="+mj-ea"/>
              </a:rPr>
              <a:t>기기용 </a:t>
            </a:r>
            <a:r>
              <a:rPr lang="ko-KR" altLang="en-US" sz="1000" b="1" dirty="0" err="1">
                <a:latin typeface="+mj-ea"/>
                <a:ea typeface="+mj-ea"/>
              </a:rPr>
              <a:t>경박단소</a:t>
            </a:r>
            <a:r>
              <a:rPr lang="ko-KR" altLang="en-US" sz="1000" b="1" dirty="0">
                <a:latin typeface="+mj-ea"/>
                <a:ea typeface="+mj-ea"/>
              </a:rPr>
              <a:t> </a:t>
            </a:r>
            <a:r>
              <a:rPr lang="ko-KR" altLang="en-US" sz="1000" b="1" dirty="0" err="1">
                <a:latin typeface="+mj-ea"/>
                <a:ea typeface="+mj-ea"/>
              </a:rPr>
              <a:t>기하위상변조</a:t>
            </a:r>
            <a:r>
              <a:rPr lang="ko-KR" altLang="en-US" sz="1000" b="1" dirty="0">
                <a:latin typeface="+mj-ea"/>
                <a:ea typeface="+mj-ea"/>
              </a:rPr>
              <a:t> 메타렌즈의 </a:t>
            </a:r>
            <a:r>
              <a:rPr lang="ko-KR" altLang="en-US" sz="1000" b="1" dirty="0" err="1">
                <a:latin typeface="+mj-ea"/>
                <a:ea typeface="+mj-ea"/>
              </a:rPr>
              <a:t>초점가변</a:t>
            </a:r>
            <a:r>
              <a:rPr lang="ko-KR" altLang="en-US" sz="1000" b="1" dirty="0">
                <a:latin typeface="+mj-ea"/>
                <a:ea typeface="+mj-ea"/>
              </a:rPr>
              <a:t> </a:t>
            </a:r>
            <a:r>
              <a:rPr lang="ko-KR" altLang="en-US" sz="1000" b="1" dirty="0" err="1">
                <a:latin typeface="+mj-ea"/>
                <a:ea typeface="+mj-ea"/>
              </a:rPr>
              <a:t>색수차</a:t>
            </a:r>
            <a:r>
              <a:rPr lang="ko-KR" altLang="en-US" sz="1000" b="1" dirty="0">
                <a:latin typeface="+mj-ea"/>
                <a:ea typeface="+mj-ea"/>
              </a:rPr>
              <a:t> 해소기술 및 고효율화</a:t>
            </a:r>
            <a:r>
              <a:rPr lang="en-US" altLang="ko-KR" sz="1000" b="1" dirty="0">
                <a:latin typeface="+mj-ea"/>
                <a:ea typeface="+mj-ea"/>
              </a:rPr>
              <a:t>/</a:t>
            </a:r>
            <a:r>
              <a:rPr lang="ko-KR" altLang="en-US" sz="1000" b="1" dirty="0">
                <a:latin typeface="+mj-ea"/>
                <a:ea typeface="+mj-ea"/>
              </a:rPr>
              <a:t>대구경화 원천기술 개발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(</a:t>
            </a:r>
            <a:r>
              <a:rPr lang="ko-KR" altLang="en-US" sz="1000" dirty="0">
                <a:latin typeface="+mj-ea"/>
                <a:ea typeface="+mj-ea"/>
              </a:rPr>
              <a:t>과학기술정보통신부</a:t>
            </a:r>
            <a:r>
              <a:rPr lang="en-US" altLang="ko-KR" sz="1000" dirty="0">
                <a:latin typeface="+mj-ea"/>
                <a:ea typeface="+mj-ea"/>
              </a:rPr>
              <a:t>,  2024-04-01 ~ </a:t>
            </a:r>
            <a:r>
              <a:rPr lang="ko-KR" altLang="en-US" sz="1000" dirty="0">
                <a:latin typeface="+mj-ea"/>
                <a:ea typeface="+mj-ea"/>
              </a:rPr>
              <a:t>현재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latin typeface="+mj-ea"/>
                <a:ea typeface="+mj-ea"/>
              </a:rPr>
              <a:t>빔포밍</a:t>
            </a:r>
            <a:r>
              <a:rPr lang="ko-KR" altLang="en-US" sz="1000" b="1" dirty="0">
                <a:latin typeface="+mj-ea"/>
                <a:ea typeface="+mj-ea"/>
              </a:rPr>
              <a:t> 제어 가능한 </a:t>
            </a:r>
            <a:r>
              <a:rPr lang="ko-KR" altLang="en-US" sz="1000" b="1" dirty="0" err="1">
                <a:latin typeface="+mj-ea"/>
                <a:ea typeface="+mj-ea"/>
              </a:rPr>
              <a:t>홀로그래픽</a:t>
            </a:r>
            <a:r>
              <a:rPr lang="ko-KR" altLang="en-US" sz="1000" b="1" dirty="0">
                <a:latin typeface="+mj-ea"/>
                <a:ea typeface="+mj-ea"/>
              </a:rPr>
              <a:t> 메타표면 안테나 모듈 개발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산업통상자원부</a:t>
            </a:r>
            <a:r>
              <a:rPr lang="en-US" altLang="ko-KR" sz="1000" dirty="0">
                <a:latin typeface="+mj-ea"/>
                <a:ea typeface="+mj-ea"/>
              </a:rPr>
              <a:t>, 2024-07-01 ~ </a:t>
            </a:r>
            <a:r>
              <a:rPr lang="ko-KR" altLang="en-US" sz="1000" dirty="0">
                <a:latin typeface="+mj-ea"/>
                <a:ea typeface="+mj-ea"/>
              </a:rPr>
              <a:t>현재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j-ea"/>
                <a:ea typeface="+mj-ea"/>
              </a:rPr>
              <a:t>홀로그램 영상 서비스를 위한 </a:t>
            </a:r>
            <a:r>
              <a:rPr lang="en-US" altLang="ko-KR" sz="1000" b="1" dirty="0">
                <a:latin typeface="+mj-ea"/>
                <a:ea typeface="+mj-ea"/>
              </a:rPr>
              <a:t>Holo-TV </a:t>
            </a:r>
            <a:r>
              <a:rPr lang="ko-KR" altLang="en-US" sz="1000" b="1" dirty="0">
                <a:latin typeface="+mj-ea"/>
                <a:ea typeface="+mj-ea"/>
              </a:rPr>
              <a:t>핵심 기술 개발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한국전자통신연구원</a:t>
            </a:r>
            <a:r>
              <a:rPr lang="en-US" altLang="ko-KR" sz="1000" dirty="0">
                <a:latin typeface="+mj-ea"/>
                <a:ea typeface="+mj-ea"/>
              </a:rPr>
              <a:t>(ETRI), 2019-01-01 ~ </a:t>
            </a:r>
            <a:r>
              <a:rPr lang="ko-KR" altLang="en-US" sz="1000" dirty="0">
                <a:latin typeface="+mj-ea"/>
                <a:ea typeface="+mj-ea"/>
              </a:rPr>
              <a:t>현재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latin typeface="+mj-ea"/>
                <a:ea typeface="+mj-ea"/>
              </a:rPr>
              <a:t>초실감</a:t>
            </a:r>
            <a:r>
              <a:rPr lang="ko-KR" altLang="en-US" sz="1000" b="1" dirty="0">
                <a:latin typeface="+mj-ea"/>
                <a:ea typeface="+mj-ea"/>
              </a:rPr>
              <a:t> 메타버스 서비스를 위한 입체영상 디바이스 기술 개발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한국전자통신연구원 </a:t>
            </a:r>
            <a:r>
              <a:rPr lang="en-US" altLang="ko-KR" sz="1000" dirty="0">
                <a:latin typeface="+mj-ea"/>
                <a:ea typeface="+mj-ea"/>
              </a:rPr>
              <a:t>(ETRI), 2025-01-01 ~ </a:t>
            </a:r>
            <a:r>
              <a:rPr lang="ko-KR" altLang="en-US" sz="1000" dirty="0">
                <a:latin typeface="+mj-ea"/>
                <a:ea typeface="+mj-ea"/>
              </a:rPr>
              <a:t>현재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endParaRPr lang="en-US" altLang="ko-KR" sz="1000" b="1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j-ea"/>
                <a:ea typeface="+mj-ea"/>
              </a:rPr>
              <a:t>광 특성 제어 고분자 소재의 홀로그램 기록 및 회절 특성 평가 연구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한국화학연구원</a:t>
            </a:r>
            <a:r>
              <a:rPr lang="en-US" altLang="ko-KR" sz="1000" dirty="0">
                <a:latin typeface="+mj-ea"/>
                <a:ea typeface="+mj-ea"/>
              </a:rPr>
              <a:t>(KRICT), 2023-01-01 ~ </a:t>
            </a:r>
            <a:r>
              <a:rPr lang="ko-KR" altLang="en-US" sz="1000" dirty="0">
                <a:latin typeface="+mj-ea"/>
                <a:ea typeface="+mj-ea"/>
              </a:rPr>
              <a:t>현재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latin typeface="+mj-ea"/>
                <a:ea typeface="+mj-ea"/>
              </a:rPr>
              <a:t>무인이동체용</a:t>
            </a:r>
            <a:r>
              <a:rPr lang="ko-KR" altLang="en-US" sz="1000" b="1" dirty="0">
                <a:latin typeface="+mj-ea"/>
                <a:ea typeface="+mj-ea"/>
              </a:rPr>
              <a:t> </a:t>
            </a:r>
            <a:r>
              <a:rPr lang="ko-KR" altLang="en-US" sz="1000" b="1" dirty="0" err="1">
                <a:latin typeface="+mj-ea"/>
                <a:ea typeface="+mj-ea"/>
              </a:rPr>
              <a:t>고속스위칭</a:t>
            </a:r>
            <a:r>
              <a:rPr lang="ko-KR" altLang="en-US" sz="1000" b="1" dirty="0">
                <a:latin typeface="+mj-ea"/>
                <a:ea typeface="+mj-ea"/>
              </a:rPr>
              <a:t> 가변 </a:t>
            </a:r>
            <a:r>
              <a:rPr lang="ko-KR" altLang="en-US" sz="1000" b="1" dirty="0" err="1">
                <a:latin typeface="+mj-ea"/>
                <a:ea typeface="+mj-ea"/>
              </a:rPr>
              <a:t>마이크로렌즈어레이</a:t>
            </a:r>
            <a:r>
              <a:rPr lang="ko-KR" altLang="en-US" sz="1000" b="1" dirty="0">
                <a:latin typeface="+mj-ea"/>
                <a:ea typeface="+mj-ea"/>
              </a:rPr>
              <a:t> 기반 </a:t>
            </a:r>
            <a:r>
              <a:rPr lang="en-US" altLang="ko-KR" sz="1000" b="1" dirty="0">
                <a:latin typeface="+mj-ea"/>
                <a:ea typeface="+mj-ea"/>
              </a:rPr>
              <a:t>2D/3D </a:t>
            </a:r>
            <a:r>
              <a:rPr lang="ko-KR" altLang="en-US" sz="1000" b="1" dirty="0">
                <a:latin typeface="+mj-ea"/>
                <a:ea typeface="+mj-ea"/>
              </a:rPr>
              <a:t>공간정보 동시획득 기술 개발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국방과학연구소</a:t>
            </a:r>
            <a:r>
              <a:rPr lang="en-US" altLang="ko-KR" sz="1000" dirty="0">
                <a:latin typeface="+mj-ea"/>
                <a:ea typeface="+mj-ea"/>
              </a:rPr>
              <a:t>, 2022-06-01 ~ </a:t>
            </a:r>
            <a:r>
              <a:rPr lang="ko-KR" altLang="en-US" sz="1000" dirty="0">
                <a:latin typeface="+mj-ea"/>
                <a:ea typeface="+mj-ea"/>
              </a:rPr>
              <a:t>현재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j-ea"/>
                <a:ea typeface="+mj-ea"/>
              </a:rPr>
              <a:t>무기체계 </a:t>
            </a:r>
            <a:r>
              <a:rPr lang="ko-KR" altLang="en-US" sz="1000" b="1" dirty="0" err="1">
                <a:latin typeface="+mj-ea"/>
                <a:ea typeface="+mj-ea"/>
              </a:rPr>
              <a:t>소형경량화를</a:t>
            </a:r>
            <a:r>
              <a:rPr lang="ko-KR" altLang="en-US" sz="1000" b="1" dirty="0">
                <a:latin typeface="+mj-ea"/>
                <a:ea typeface="+mj-ea"/>
              </a:rPr>
              <a:t> 위한 액정 기반 다목적 밀리미터파 </a:t>
            </a:r>
            <a:r>
              <a:rPr lang="ko-KR" altLang="en-US" sz="1000" b="1" dirty="0" err="1">
                <a:latin typeface="+mj-ea"/>
                <a:ea typeface="+mj-ea"/>
              </a:rPr>
              <a:t>빔포밍</a:t>
            </a:r>
            <a:r>
              <a:rPr lang="ko-KR" altLang="en-US" sz="1000" b="1" dirty="0">
                <a:latin typeface="+mj-ea"/>
                <a:ea typeface="+mj-ea"/>
              </a:rPr>
              <a:t> 안테나 시스템 개발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국방과학연구소</a:t>
            </a:r>
            <a:r>
              <a:rPr lang="en-US" altLang="ko-KR" sz="1000" dirty="0">
                <a:latin typeface="+mj-ea"/>
                <a:ea typeface="+mj-ea"/>
              </a:rPr>
              <a:t>, 2022-01-03 ~ </a:t>
            </a:r>
            <a:r>
              <a:rPr lang="ko-KR" altLang="en-US" sz="1000" dirty="0">
                <a:latin typeface="+mj-ea"/>
                <a:ea typeface="+mj-ea"/>
              </a:rPr>
              <a:t>현재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j-ea"/>
                <a:ea typeface="+mj-ea"/>
              </a:rPr>
              <a:t>VR(AR) </a:t>
            </a:r>
            <a:r>
              <a:rPr lang="ko-KR" altLang="en-US" sz="1000" b="1" dirty="0" err="1">
                <a:latin typeface="+mj-ea"/>
                <a:ea typeface="+mj-ea"/>
              </a:rPr>
              <a:t>다초점</a:t>
            </a:r>
            <a:r>
              <a:rPr lang="ko-KR" altLang="en-US" sz="1000" b="1" dirty="0">
                <a:latin typeface="+mj-ea"/>
                <a:ea typeface="+mj-ea"/>
              </a:rPr>
              <a:t> </a:t>
            </a:r>
            <a:r>
              <a:rPr lang="en-US" altLang="ko-KR" sz="1000" b="1" dirty="0">
                <a:latin typeface="+mj-ea"/>
                <a:ea typeface="+mj-ea"/>
              </a:rPr>
              <a:t>Geometric Phase(GP) </a:t>
            </a:r>
            <a:r>
              <a:rPr lang="ko-KR" altLang="en-US" sz="1000" b="1" dirty="0">
                <a:latin typeface="+mj-ea"/>
                <a:ea typeface="+mj-ea"/>
              </a:rPr>
              <a:t>렌즈개발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삼성디스플레이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주</a:t>
            </a:r>
            <a:r>
              <a:rPr lang="en-US" altLang="ko-KR" sz="1000" dirty="0">
                <a:latin typeface="+mj-ea"/>
                <a:ea typeface="+mj-ea"/>
              </a:rPr>
              <a:t>),  2023-02-01 ~ </a:t>
            </a:r>
            <a:r>
              <a:rPr lang="ko-KR" altLang="en-US" sz="1000" dirty="0">
                <a:latin typeface="+mj-ea"/>
                <a:ea typeface="+mj-ea"/>
              </a:rPr>
              <a:t>현재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+mj-ea"/>
                <a:ea typeface="+mj-ea"/>
              </a:rPr>
              <a:t>AR</a:t>
            </a:r>
            <a:r>
              <a:rPr lang="ko-KR" altLang="en-US" sz="1000" b="1" dirty="0">
                <a:latin typeface="+mj-ea"/>
                <a:ea typeface="+mj-ea"/>
              </a:rPr>
              <a:t>용 </a:t>
            </a:r>
            <a:r>
              <a:rPr lang="en-US" altLang="ko-KR" sz="1000" b="1" dirty="0" err="1">
                <a:latin typeface="+mj-ea"/>
                <a:ea typeface="+mj-ea"/>
              </a:rPr>
              <a:t>qHD</a:t>
            </a:r>
            <a:r>
              <a:rPr lang="ko-KR" altLang="en-US" sz="1000" b="1" dirty="0">
                <a:latin typeface="+mj-ea"/>
                <a:ea typeface="+mj-ea"/>
              </a:rPr>
              <a:t>급 초소형 </a:t>
            </a:r>
            <a:r>
              <a:rPr lang="ko-KR" altLang="en-US" sz="1000" b="1" dirty="0" err="1">
                <a:latin typeface="+mj-ea"/>
                <a:ea typeface="+mj-ea"/>
              </a:rPr>
              <a:t>투사광학엔진</a:t>
            </a:r>
            <a:r>
              <a:rPr lang="ko-KR" altLang="en-US" sz="1000" b="1" dirty="0">
                <a:latin typeface="+mj-ea"/>
                <a:ea typeface="+mj-ea"/>
              </a:rPr>
              <a:t> 및 </a:t>
            </a:r>
            <a:r>
              <a:rPr lang="en-US" altLang="ko-KR" sz="1000" b="1" dirty="0">
                <a:latin typeface="+mj-ea"/>
                <a:ea typeface="+mj-ea"/>
              </a:rPr>
              <a:t>MR</a:t>
            </a:r>
            <a:r>
              <a:rPr lang="ko-KR" altLang="en-US" sz="1000" b="1" dirty="0">
                <a:latin typeface="+mj-ea"/>
                <a:ea typeface="+mj-ea"/>
              </a:rPr>
              <a:t>용 </a:t>
            </a:r>
            <a:r>
              <a:rPr lang="en-US" altLang="ko-KR" sz="1000" b="1" dirty="0">
                <a:latin typeface="+mj-ea"/>
                <a:ea typeface="+mj-ea"/>
              </a:rPr>
              <a:t>4K</a:t>
            </a:r>
            <a:r>
              <a:rPr lang="ko-KR" altLang="en-US" sz="1000" b="1" dirty="0">
                <a:latin typeface="+mj-ea"/>
                <a:ea typeface="+mj-ea"/>
              </a:rPr>
              <a:t>급 </a:t>
            </a:r>
            <a:r>
              <a:rPr lang="en-US" altLang="ko-KR" sz="1000" b="1" dirty="0">
                <a:latin typeface="+mj-ea"/>
                <a:ea typeface="+mj-ea"/>
              </a:rPr>
              <a:t>Pancake </a:t>
            </a:r>
            <a:r>
              <a:rPr lang="ko-KR" altLang="en-US" sz="1000" b="1" dirty="0">
                <a:latin typeface="+mj-ea"/>
                <a:ea typeface="+mj-ea"/>
              </a:rPr>
              <a:t>방식 </a:t>
            </a:r>
            <a:r>
              <a:rPr lang="ko-KR" altLang="en-US" sz="1000" b="1" dirty="0" err="1">
                <a:latin typeface="+mj-ea"/>
                <a:ea typeface="+mj-ea"/>
              </a:rPr>
              <a:t>경소형</a:t>
            </a:r>
            <a:r>
              <a:rPr lang="ko-KR" altLang="en-US" sz="1000" b="1" dirty="0">
                <a:latin typeface="+mj-ea"/>
                <a:ea typeface="+mj-ea"/>
              </a:rPr>
              <a:t> </a:t>
            </a:r>
            <a:r>
              <a:rPr lang="ko-KR" altLang="en-US" sz="1000" b="1" dirty="0" err="1">
                <a:latin typeface="+mj-ea"/>
                <a:ea typeface="+mj-ea"/>
              </a:rPr>
              <a:t>광학모듈</a:t>
            </a:r>
            <a:r>
              <a:rPr lang="ko-KR" altLang="en-US" sz="1000" b="1" dirty="0">
                <a:latin typeface="+mj-ea"/>
                <a:ea typeface="+mj-ea"/>
              </a:rPr>
              <a:t> 기술 개발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산업통상자원부</a:t>
            </a:r>
            <a:r>
              <a:rPr lang="en-US" altLang="ko-KR" sz="1000" dirty="0">
                <a:latin typeface="+mj-ea"/>
                <a:ea typeface="+mj-ea"/>
              </a:rPr>
              <a:t>, 2024-07-01 ~ </a:t>
            </a:r>
            <a:r>
              <a:rPr lang="ko-KR" altLang="en-US" sz="1000" dirty="0">
                <a:latin typeface="+mj-ea"/>
                <a:ea typeface="+mj-ea"/>
              </a:rPr>
              <a:t>현재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endParaRPr lang="en-US" altLang="ko-KR" sz="1000" b="1" dirty="0">
              <a:latin typeface="+mj-ea"/>
              <a:ea typeface="+mj-ea"/>
            </a:endParaRP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FD354DBF-8742-05F8-D4B0-2AA83BF90FAF}"/>
              </a:ext>
            </a:extLst>
          </p:cNvPr>
          <p:cNvSpPr txBox="1">
            <a:spLocks/>
          </p:cNvSpPr>
          <p:nvPr/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5400" algn="l" defTabSz="914400" rtl="0" eaLnBrk="1" latinLnBrk="1" hangingPunct="1">
              <a:defRPr kumimoji="1" sz="1200" b="0" i="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defRPr>
            </a:lvl1pPr>
            <a:lvl2pPr marL="742950" indent="-28575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defRPr/>
            </a:pPr>
            <a:fld id="{B668EE37-916E-49B3-8872-66EA4A7FB089}" type="slidenum">
              <a:rPr lang="ko-KR" altLang="ko-KR" smtClean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ko-KR" altLang="ko-KR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F3911E-B72F-D5E9-0A5F-8C432058DD25}"/>
              </a:ext>
            </a:extLst>
          </p:cNvPr>
          <p:cNvGrpSpPr/>
          <p:nvPr/>
        </p:nvGrpSpPr>
        <p:grpSpPr>
          <a:xfrm>
            <a:off x="92675" y="1041933"/>
            <a:ext cx="8960611" cy="1823465"/>
            <a:chOff x="81789" y="1302810"/>
            <a:chExt cx="8605011" cy="15449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1760DB1-4CFD-C891-E483-6BB62E749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965"/>
            <a:stretch/>
          </p:blipFill>
          <p:spPr bwMode="auto">
            <a:xfrm>
              <a:off x="81789" y="1302810"/>
              <a:ext cx="4811871" cy="154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E35452C-40BF-68AE-5DF6-1BACB05C43EA}"/>
                </a:ext>
              </a:extLst>
            </p:cNvPr>
            <p:cNvGrpSpPr/>
            <p:nvPr/>
          </p:nvGrpSpPr>
          <p:grpSpPr>
            <a:xfrm>
              <a:off x="5029200" y="1302810"/>
              <a:ext cx="3657600" cy="1476695"/>
              <a:chOff x="6107469" y="1113911"/>
              <a:chExt cx="4513458" cy="1897369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A87A6DE7-B516-F11B-C8CB-14E3CE79B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960" r="50721"/>
              <a:stretch/>
            </p:blipFill>
            <p:spPr bwMode="auto">
              <a:xfrm>
                <a:off x="6107469" y="1113911"/>
                <a:ext cx="2972372" cy="1897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 descr="텍스트, 책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92D9E46-9363-E633-6B2F-39DB29822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9478" y="1168197"/>
                <a:ext cx="1401449" cy="1843083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06989118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0126F-BA73-4AD0-839C-DC609A48D7B6}"/>
              </a:ext>
            </a:extLst>
          </p:cNvPr>
          <p:cNvSpPr txBox="1"/>
          <p:nvPr/>
        </p:nvSpPr>
        <p:spPr>
          <a:xfrm>
            <a:off x="84146" y="926812"/>
            <a:ext cx="1981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2025</a:t>
            </a:r>
            <a:r>
              <a:rPr lang="ko-KR" altLang="en-US" sz="1300" b="1" dirty="0"/>
              <a:t>년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2788A-7373-4B81-98FD-0CCE10A5A25D}"/>
              </a:ext>
            </a:extLst>
          </p:cNvPr>
          <p:cNvSpPr txBox="1"/>
          <p:nvPr/>
        </p:nvSpPr>
        <p:spPr>
          <a:xfrm>
            <a:off x="74843" y="1217050"/>
            <a:ext cx="87566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정현수 석사과정생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),  KNU-EERC 2025 </a:t>
            </a:r>
            <a:r>
              <a:rPr lang="ko-KR" altLang="en-US" sz="1000" dirty="0"/>
              <a:t>최우수상 수상</a:t>
            </a:r>
            <a:endParaRPr lang="en-US" altLang="ko-KR" sz="1000" dirty="0">
              <a:latin typeface="+mj-ea"/>
            </a:endParaRPr>
          </a:p>
          <a:p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정현수 석사과정생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),  </a:t>
            </a:r>
            <a:r>
              <a:rPr lang="ko-KR" altLang="en-US" sz="1000" dirty="0"/>
              <a:t>제 </a:t>
            </a:r>
            <a:r>
              <a:rPr lang="en-US" altLang="ko-KR" sz="1000" dirty="0"/>
              <a:t>32</a:t>
            </a:r>
            <a:r>
              <a:rPr lang="ko-KR" altLang="en-US" sz="1000" dirty="0"/>
              <a:t>회 </a:t>
            </a:r>
            <a:r>
              <a:rPr lang="en-US" altLang="ko-KR" sz="1000" dirty="0"/>
              <a:t>COOC 2025 </a:t>
            </a:r>
            <a:r>
              <a:rPr lang="ko-KR" altLang="en-US" sz="1000" dirty="0"/>
              <a:t>학술대회에서 </a:t>
            </a:r>
            <a:r>
              <a:rPr lang="en-US" altLang="ko-KR" sz="1000" dirty="0"/>
              <a:t>“</a:t>
            </a:r>
            <a:r>
              <a:rPr lang="ko-KR" altLang="en-US" sz="1000" dirty="0"/>
              <a:t>우수논문상</a:t>
            </a:r>
            <a:r>
              <a:rPr lang="en-US" altLang="ko-KR" sz="1000" dirty="0"/>
              <a:t>”</a:t>
            </a:r>
            <a:endParaRPr lang="en-US" altLang="ko-KR" sz="1000" dirty="0">
              <a:latin typeface="+mj-ea"/>
              <a:ea typeface="+mj-ea"/>
            </a:endParaRPr>
          </a:p>
          <a:p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이태현 박사과정생 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KMIiD</a:t>
            </a:r>
            <a:r>
              <a:rPr lang="en-US" altLang="ko-KR" sz="1000" dirty="0"/>
              <a:t> 2025 </a:t>
            </a:r>
            <a:r>
              <a:rPr lang="ko-KR" altLang="en-US" sz="1000" dirty="0"/>
              <a:t>학술대회에서 “우수발표상” 수상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서진혁 석사과정생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), </a:t>
            </a:r>
            <a:r>
              <a:rPr lang="ko-KR" altLang="en-US" sz="1000" dirty="0">
                <a:latin typeface="+mj-ea"/>
              </a:rPr>
              <a:t>디지털 </a:t>
            </a:r>
            <a:r>
              <a:rPr lang="ko-KR" altLang="en-US" sz="1000" dirty="0" err="1">
                <a:latin typeface="+mj-ea"/>
              </a:rPr>
              <a:t>홀로그래픽</a:t>
            </a:r>
            <a:r>
              <a:rPr lang="ko-KR" altLang="en-US" sz="1000" dirty="0">
                <a:latin typeface="+mj-ea"/>
              </a:rPr>
              <a:t> 이미징 연구로 </a:t>
            </a:r>
            <a:r>
              <a:rPr lang="en-US" altLang="ko-KR" sz="1000" dirty="0">
                <a:latin typeface="+mj-ea"/>
              </a:rPr>
              <a:t>Distinguished student</a:t>
            </a:r>
            <a:r>
              <a:rPr lang="ko-KR" altLang="en-US" sz="1000" dirty="0">
                <a:latin typeface="+mj-ea"/>
              </a:rPr>
              <a:t> </a:t>
            </a:r>
            <a:r>
              <a:rPr lang="en-US" altLang="ko-KR" sz="1000" dirty="0">
                <a:latin typeface="+mj-ea"/>
              </a:rPr>
              <a:t>paper</a:t>
            </a:r>
            <a:r>
              <a:rPr lang="ko-KR" altLang="en-US" sz="1000" dirty="0">
                <a:latin typeface="+mj-ea"/>
              </a:rPr>
              <a:t> </a:t>
            </a:r>
            <a:r>
              <a:rPr lang="en-US" altLang="ko-KR" sz="1000" dirty="0">
                <a:latin typeface="+mj-ea"/>
              </a:rPr>
              <a:t>award </a:t>
            </a:r>
            <a:r>
              <a:rPr lang="ko-KR" altLang="en-US" sz="1000" dirty="0">
                <a:latin typeface="+mj-ea"/>
              </a:rPr>
              <a:t>수상</a:t>
            </a:r>
            <a:endParaRPr lang="en-US" altLang="ko-KR" sz="1000" dirty="0">
              <a:latin typeface="+mj-ea"/>
            </a:endParaRPr>
          </a:p>
          <a:p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정현수 석사과정생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), </a:t>
            </a:r>
            <a:r>
              <a:rPr lang="en-US" altLang="ko-KR" sz="1000" dirty="0">
                <a:latin typeface="+mn-ea"/>
              </a:rPr>
              <a:t>3D LF </a:t>
            </a:r>
            <a:r>
              <a:rPr lang="ko-KR" altLang="en-US" sz="1000" dirty="0">
                <a:latin typeface="+mn-ea"/>
              </a:rPr>
              <a:t>이미징 계측 심도 확장 광학계 연구로 </a:t>
            </a:r>
            <a:r>
              <a:rPr lang="en-US" altLang="ko-KR" sz="1000" dirty="0">
                <a:latin typeface="+mj-ea"/>
              </a:rPr>
              <a:t>Distinguished student</a:t>
            </a:r>
            <a:r>
              <a:rPr lang="ko-KR" altLang="en-US" sz="1000" dirty="0">
                <a:latin typeface="+mj-ea"/>
              </a:rPr>
              <a:t> </a:t>
            </a:r>
            <a:r>
              <a:rPr lang="en-US" altLang="ko-KR" sz="1000" dirty="0">
                <a:latin typeface="+mj-ea"/>
              </a:rPr>
              <a:t>paper</a:t>
            </a:r>
            <a:r>
              <a:rPr lang="ko-KR" altLang="en-US" sz="1000" dirty="0">
                <a:latin typeface="+mj-ea"/>
              </a:rPr>
              <a:t> </a:t>
            </a:r>
            <a:r>
              <a:rPr lang="en-US" altLang="ko-KR" sz="1000" dirty="0">
                <a:latin typeface="+mj-ea"/>
              </a:rPr>
              <a:t>award </a:t>
            </a:r>
            <a:r>
              <a:rPr lang="ko-KR" altLang="en-US" sz="1000" dirty="0">
                <a:latin typeface="+mj-ea"/>
              </a:rPr>
              <a:t>수상</a:t>
            </a:r>
            <a:endParaRPr lang="en-US" altLang="ko-KR" sz="1000" dirty="0">
              <a:latin typeface="+mj-ea"/>
            </a:endParaRPr>
          </a:p>
          <a:p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E32911-51C7-483B-9A85-A6BF108A1DA7}"/>
              </a:ext>
            </a:extLst>
          </p:cNvPr>
          <p:cNvSpPr txBox="1"/>
          <p:nvPr/>
        </p:nvSpPr>
        <p:spPr>
          <a:xfrm>
            <a:off x="74843" y="2677842"/>
            <a:ext cx="1981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2024</a:t>
            </a:r>
            <a:r>
              <a:rPr lang="ko-KR" altLang="en-US" sz="1300" b="1" dirty="0"/>
              <a:t>년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6084EF-D98D-4651-8FA0-F97049186D9B}"/>
              </a:ext>
            </a:extLst>
          </p:cNvPr>
          <p:cNvSpPr txBox="1"/>
          <p:nvPr/>
        </p:nvSpPr>
        <p:spPr>
          <a:xfrm>
            <a:off x="75976" y="4160175"/>
            <a:ext cx="1981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2023</a:t>
            </a:r>
            <a:r>
              <a:rPr lang="ko-KR" altLang="en-US" sz="1300" b="1" dirty="0"/>
              <a:t>년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C71F4-0E3A-4137-9092-353DE4DAF07B}"/>
              </a:ext>
            </a:extLst>
          </p:cNvPr>
          <p:cNvSpPr txBox="1"/>
          <p:nvPr/>
        </p:nvSpPr>
        <p:spPr>
          <a:xfrm>
            <a:off x="113586" y="2984684"/>
            <a:ext cx="8305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</a:rPr>
              <a:t>서진혁 석사과정생 </a:t>
            </a:r>
            <a:r>
              <a:rPr lang="en-US" altLang="ko-KR" sz="1000" dirty="0">
                <a:latin typeface="+mj-ea"/>
              </a:rPr>
              <a:t>(</a:t>
            </a:r>
            <a:r>
              <a:rPr lang="ko-KR" altLang="en-US" sz="1000" dirty="0">
                <a:latin typeface="+mj-ea"/>
              </a:rPr>
              <a:t>지도교수 </a:t>
            </a:r>
            <a:r>
              <a:rPr lang="ko-KR" altLang="en-US" sz="1000" dirty="0" err="1">
                <a:latin typeface="+mj-ea"/>
              </a:rPr>
              <a:t>김학린</a:t>
            </a:r>
            <a:r>
              <a:rPr lang="en-US" altLang="ko-KR" sz="1000" dirty="0">
                <a:latin typeface="+mj-ea"/>
              </a:rPr>
              <a:t>), </a:t>
            </a:r>
            <a:r>
              <a:rPr lang="ko-KR" altLang="en-US" sz="1000" dirty="0">
                <a:latin typeface="+mj-ea"/>
              </a:rPr>
              <a:t>디지털 </a:t>
            </a:r>
            <a:r>
              <a:rPr lang="ko-KR" altLang="en-US" sz="1000" dirty="0" err="1">
                <a:latin typeface="+mj-ea"/>
              </a:rPr>
              <a:t>홀로그래픽</a:t>
            </a:r>
            <a:r>
              <a:rPr lang="ko-KR" altLang="en-US" sz="1000" dirty="0">
                <a:latin typeface="+mj-ea"/>
              </a:rPr>
              <a:t> 이미징 연구로 </a:t>
            </a:r>
            <a:r>
              <a:rPr lang="en-US" altLang="ko-KR" sz="1000" dirty="0">
                <a:latin typeface="+mj-ea"/>
              </a:rPr>
              <a:t>IMID2024 </a:t>
            </a:r>
            <a:r>
              <a:rPr lang="ko-KR" altLang="en-US" sz="1000" dirty="0">
                <a:latin typeface="+mj-ea"/>
              </a:rPr>
              <a:t>국제학술대회 </a:t>
            </a:r>
            <a:r>
              <a:rPr lang="ko-KR" altLang="en-US" sz="1000" dirty="0" err="1">
                <a:latin typeface="+mj-ea"/>
              </a:rPr>
              <a:t>우수포스터논문상</a:t>
            </a:r>
            <a:r>
              <a:rPr lang="ko-KR" altLang="en-US" sz="1000" dirty="0">
                <a:latin typeface="+mj-ea"/>
              </a:rPr>
              <a:t> 수상</a:t>
            </a:r>
            <a:endParaRPr lang="en-US" altLang="ko-KR" sz="1000" dirty="0">
              <a:latin typeface="+mj-ea"/>
            </a:endParaRPr>
          </a:p>
          <a:p>
            <a:endParaRPr lang="en-US" altLang="ko-KR" sz="10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정현수 석사과정생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지도교수 </a:t>
            </a:r>
            <a:r>
              <a:rPr lang="ko-KR" altLang="en-US" sz="1000" dirty="0" err="1">
                <a:latin typeface="+mn-ea"/>
              </a:rPr>
              <a:t>김학린</a:t>
            </a:r>
            <a:r>
              <a:rPr lang="en-US" altLang="ko-KR" sz="1000" dirty="0">
                <a:latin typeface="+mn-ea"/>
              </a:rPr>
              <a:t>), 3D LF </a:t>
            </a:r>
            <a:r>
              <a:rPr lang="ko-KR" altLang="en-US" sz="1000" dirty="0">
                <a:latin typeface="+mn-ea"/>
              </a:rPr>
              <a:t>이미징 계측 심도 확장 광학계 연구로 </a:t>
            </a:r>
            <a:r>
              <a:rPr lang="en-US" altLang="ko-KR" sz="1000" dirty="0">
                <a:latin typeface="+mn-ea"/>
              </a:rPr>
              <a:t>Photonics Conference 2024 (PC 2024) </a:t>
            </a:r>
            <a:r>
              <a:rPr lang="ko-KR" altLang="en-US" sz="1000" dirty="0">
                <a:latin typeface="+mn-ea"/>
              </a:rPr>
              <a:t>우수논문상 수상</a:t>
            </a:r>
          </a:p>
          <a:p>
            <a:endParaRPr lang="en-US" altLang="ko-KR" sz="10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정현수 </a:t>
            </a:r>
            <a:r>
              <a:rPr lang="ko-KR" altLang="en-US" sz="1000" dirty="0" err="1">
                <a:latin typeface="+mn-ea"/>
              </a:rPr>
              <a:t>학석연계과정생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지도교수 </a:t>
            </a:r>
            <a:r>
              <a:rPr lang="ko-KR" altLang="en-US" sz="1000" dirty="0" err="1">
                <a:latin typeface="+mn-ea"/>
              </a:rPr>
              <a:t>김학린</a:t>
            </a:r>
            <a:r>
              <a:rPr lang="en-US" altLang="ko-KR" sz="1000" dirty="0">
                <a:latin typeface="+mn-ea"/>
              </a:rPr>
              <a:t>), 3D LF </a:t>
            </a:r>
            <a:r>
              <a:rPr lang="ko-KR" altLang="en-US" sz="1000" dirty="0">
                <a:latin typeface="+mn-ea"/>
              </a:rPr>
              <a:t>이미징 광학계 연구로 </a:t>
            </a:r>
            <a:r>
              <a:rPr lang="en-US" altLang="ko-KR" sz="1000" dirty="0">
                <a:latin typeface="+mn-ea"/>
              </a:rPr>
              <a:t>IMID2024 </a:t>
            </a:r>
            <a:r>
              <a:rPr lang="ko-KR" altLang="en-US" sz="1000" dirty="0">
                <a:latin typeface="+mn-ea"/>
              </a:rPr>
              <a:t>국제학술대회 </a:t>
            </a:r>
            <a:r>
              <a:rPr lang="ko-KR" altLang="en-US" sz="1000" dirty="0" err="1">
                <a:latin typeface="+mn-ea"/>
              </a:rPr>
              <a:t>우수포스터논문상</a:t>
            </a:r>
            <a:r>
              <a:rPr lang="ko-KR" altLang="en-US" sz="1000" dirty="0">
                <a:latin typeface="+mn-ea"/>
              </a:rPr>
              <a:t> 수상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석사과정생 서진혁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), COOC2024 </a:t>
            </a:r>
            <a:r>
              <a:rPr lang="ko-KR" altLang="en-US" sz="1000" dirty="0"/>
              <a:t>학술대회에서 </a:t>
            </a:r>
            <a:r>
              <a:rPr lang="en-US" altLang="ko-KR" sz="1000" dirty="0"/>
              <a:t>full-color digital holographic imaging </a:t>
            </a:r>
            <a:r>
              <a:rPr lang="ko-KR" altLang="en-US" sz="1000" dirty="0"/>
              <a:t>연구 제</a:t>
            </a:r>
            <a:r>
              <a:rPr lang="en-US" altLang="ko-KR" sz="1000" dirty="0"/>
              <a:t>1</a:t>
            </a:r>
            <a:r>
              <a:rPr lang="ko-KR" altLang="en-US" sz="1000" dirty="0"/>
              <a:t>저자 발표 및 우수논문상 수상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2F1089-ECCC-4787-AF7B-458261F32E85}"/>
              </a:ext>
            </a:extLst>
          </p:cNvPr>
          <p:cNvSpPr/>
          <p:nvPr/>
        </p:nvSpPr>
        <p:spPr>
          <a:xfrm>
            <a:off x="141295" y="4466390"/>
            <a:ext cx="86820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이재원 박사과정생 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 </a:t>
            </a:r>
            <a:r>
              <a:rPr lang="ko-KR" altLang="en-US" sz="1000" dirty="0"/>
              <a:t>국제학술대회 </a:t>
            </a:r>
            <a:r>
              <a:rPr lang="en-US" altLang="ko-KR" sz="1000" dirty="0"/>
              <a:t>IMID2023</a:t>
            </a:r>
            <a:r>
              <a:rPr lang="ko-KR" altLang="en-US" sz="1000" dirty="0"/>
              <a:t>에서 우수발표상 수상</a:t>
            </a:r>
            <a:endParaRPr lang="en-US" altLang="ko-KR" sz="1000" dirty="0"/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신중엽</a:t>
            </a:r>
            <a:r>
              <a:rPr lang="ko-KR" altLang="en-US" sz="1000" dirty="0"/>
              <a:t> 석사과정생 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 </a:t>
            </a:r>
            <a:r>
              <a:rPr lang="ko-KR" altLang="en-US" sz="1000" dirty="0"/>
              <a:t>삼성디스플레이 산학협력논문대회 동상 수상</a:t>
            </a:r>
            <a:endParaRPr lang="en-US" altLang="ko-KR" sz="1000" dirty="0"/>
          </a:p>
          <a:p>
            <a:endParaRPr lang="ko-KR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신중엽</a:t>
            </a:r>
            <a:r>
              <a:rPr lang="ko-KR" altLang="en-US" sz="1000" dirty="0"/>
              <a:t> 석사과정생 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 </a:t>
            </a:r>
            <a:r>
              <a:rPr lang="ko-KR" altLang="en-US" sz="1000" dirty="0"/>
              <a:t>국제학술대회 </a:t>
            </a:r>
            <a:r>
              <a:rPr lang="en-US" altLang="ko-KR" sz="1000" dirty="0"/>
              <a:t>IMID2023</a:t>
            </a:r>
            <a:r>
              <a:rPr lang="ko-KR" altLang="en-US" sz="1000" dirty="0"/>
              <a:t>에서 은상 </a:t>
            </a:r>
            <a:r>
              <a:rPr lang="en-US" altLang="ko-KR" sz="1000" dirty="0"/>
              <a:t>(sponsored by Samsung Display) </a:t>
            </a:r>
            <a:r>
              <a:rPr lang="ko-KR" altLang="en-US" sz="1000" dirty="0"/>
              <a:t>수상</a:t>
            </a:r>
          </a:p>
          <a:p>
            <a:endParaRPr lang="en-US" altLang="ko-KR" sz="1000" dirty="0">
              <a:latin typeface="NanumBG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BG"/>
              </a:rPr>
              <a:t>서진혁 학부생 </a:t>
            </a:r>
            <a:r>
              <a:rPr lang="en-US" altLang="ko-KR" sz="1000" dirty="0">
                <a:latin typeface="NanumBG"/>
              </a:rPr>
              <a:t>(</a:t>
            </a:r>
            <a:r>
              <a:rPr lang="ko-KR" altLang="en-US" sz="1000" dirty="0">
                <a:latin typeface="NanumBG"/>
              </a:rPr>
              <a:t>지도교수 </a:t>
            </a:r>
            <a:r>
              <a:rPr lang="ko-KR" altLang="en-US" sz="1000" dirty="0" err="1">
                <a:latin typeface="NanumBG"/>
              </a:rPr>
              <a:t>김학린</a:t>
            </a:r>
            <a:r>
              <a:rPr lang="en-US" altLang="ko-KR" sz="1000" dirty="0">
                <a:latin typeface="NanumBG"/>
              </a:rPr>
              <a:t>) </a:t>
            </a:r>
            <a:r>
              <a:rPr lang="ko-KR" altLang="en-US" sz="1000" dirty="0">
                <a:latin typeface="NanumBG"/>
              </a:rPr>
              <a:t>국제학술대회 </a:t>
            </a:r>
            <a:r>
              <a:rPr lang="en-US" altLang="ko-KR" sz="1000" dirty="0">
                <a:latin typeface="NanumBG"/>
              </a:rPr>
              <a:t>IMID2023</a:t>
            </a:r>
            <a:r>
              <a:rPr lang="ko-KR" altLang="en-US" sz="1000" dirty="0">
                <a:latin typeface="NanumBG"/>
              </a:rPr>
              <a:t>에서 우수발표상 수상</a:t>
            </a:r>
            <a:endParaRPr lang="en-US" altLang="ko-KR" sz="1000" dirty="0">
              <a:latin typeface="NanumBG"/>
            </a:endParaRPr>
          </a:p>
          <a:p>
            <a:endParaRPr lang="en-US" altLang="ko-KR" sz="1000" dirty="0">
              <a:latin typeface="NanumBG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C65D25-4AEA-4C46-9CD4-3A21841E0ABD}"/>
              </a:ext>
            </a:extLst>
          </p:cNvPr>
          <p:cNvSpPr txBox="1"/>
          <p:nvPr/>
        </p:nvSpPr>
        <p:spPr>
          <a:xfrm>
            <a:off x="75977" y="5680828"/>
            <a:ext cx="1981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2022</a:t>
            </a:r>
            <a:r>
              <a:rPr lang="ko-KR" altLang="en-US" sz="1300" b="1" dirty="0"/>
              <a:t>년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27B3D3-B5C7-42F3-8C03-0585E5F5E2E8}"/>
              </a:ext>
            </a:extLst>
          </p:cNvPr>
          <p:cNvSpPr/>
          <p:nvPr/>
        </p:nvSpPr>
        <p:spPr>
          <a:xfrm>
            <a:off x="158823" y="5834301"/>
            <a:ext cx="875657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박사과정 </a:t>
            </a:r>
            <a:r>
              <a:rPr lang="ko-KR" altLang="en-US" sz="1000" dirty="0" err="1"/>
              <a:t>최준찬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), 2022</a:t>
            </a:r>
            <a:r>
              <a:rPr lang="ko-KR" altLang="en-US" sz="1000" dirty="0"/>
              <a:t>년도 </a:t>
            </a:r>
            <a:r>
              <a:rPr lang="ko-KR" altLang="en-US" sz="1000" dirty="0" err="1"/>
              <a:t>대암학술상</a:t>
            </a:r>
            <a:r>
              <a:rPr lang="ko-KR" altLang="en-US" sz="1000" dirty="0"/>
              <a:t> 수상</a:t>
            </a:r>
            <a:endParaRPr lang="en-US" altLang="ko-KR" sz="1000" dirty="0"/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석사과정 </a:t>
            </a:r>
            <a:r>
              <a:rPr lang="ko-KR" altLang="en-US" sz="1000" dirty="0" err="1"/>
              <a:t>신중엽</a:t>
            </a:r>
            <a:r>
              <a:rPr lang="en-US" altLang="ko-KR" sz="1000" dirty="0"/>
              <a:t>(</a:t>
            </a:r>
            <a:r>
              <a:rPr lang="ko-KR" altLang="en-US" sz="1000" dirty="0"/>
              <a:t>지도교수 </a:t>
            </a:r>
            <a:r>
              <a:rPr lang="ko-KR" altLang="en-US" sz="1000" dirty="0" err="1"/>
              <a:t>김학린</a:t>
            </a:r>
            <a:r>
              <a:rPr lang="en-US" altLang="ko-KR" sz="1000" dirty="0"/>
              <a:t>), </a:t>
            </a:r>
            <a:r>
              <a:rPr lang="ko-KR" altLang="en-US" sz="1000" dirty="0"/>
              <a:t>국제정보디스플레이 </a:t>
            </a:r>
            <a:r>
              <a:rPr lang="en-US" altLang="ko-KR" sz="1000" dirty="0"/>
              <a:t>(IMID 2022) </a:t>
            </a:r>
            <a:r>
              <a:rPr lang="ko-KR" altLang="en-US" sz="1000" dirty="0"/>
              <a:t>학술대회 “</a:t>
            </a:r>
            <a:r>
              <a:rPr lang="en-US" altLang="ko-KR" sz="1000" dirty="0"/>
              <a:t>Best Poster Award” </a:t>
            </a:r>
            <a:r>
              <a:rPr lang="ko-KR" altLang="en-US" sz="1000" dirty="0"/>
              <a:t>수상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15801-EB74-4C04-A255-370DA99D3219}"/>
              </a:ext>
            </a:extLst>
          </p:cNvPr>
          <p:cNvSpPr txBox="1"/>
          <p:nvPr/>
        </p:nvSpPr>
        <p:spPr>
          <a:xfrm>
            <a:off x="65318" y="628541"/>
            <a:ext cx="22243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Award (2022</a:t>
            </a:r>
            <a:r>
              <a:rPr lang="ko-KR" altLang="en-US" sz="1500" b="1" dirty="0">
                <a:solidFill>
                  <a:srgbClr val="FF0000"/>
                </a:solidFill>
              </a:rPr>
              <a:t>년</a:t>
            </a:r>
            <a:r>
              <a:rPr lang="en-US" altLang="ko-KR" sz="1500" b="1" dirty="0">
                <a:solidFill>
                  <a:srgbClr val="FF0000"/>
                </a:solidFill>
              </a:rPr>
              <a:t>~</a:t>
            </a:r>
            <a:r>
              <a:rPr lang="ko-KR" altLang="en-US" sz="1500" b="1" dirty="0">
                <a:solidFill>
                  <a:srgbClr val="FF0000"/>
                </a:solidFill>
              </a:rPr>
              <a:t>현재</a:t>
            </a:r>
            <a:r>
              <a:rPr lang="en-US" altLang="ko-KR" sz="1300" b="1" dirty="0">
                <a:solidFill>
                  <a:srgbClr val="FF0000"/>
                </a:solidFill>
              </a:rPr>
              <a:t>)</a:t>
            </a:r>
            <a:endParaRPr lang="ko-KR" altLang="en-US" sz="1300" b="1" dirty="0">
              <a:solidFill>
                <a:srgbClr val="FF0000"/>
              </a:solidFill>
            </a:endParaRP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F6F88D0-C51F-F0C6-8773-CBAD592EA23C}"/>
              </a:ext>
            </a:extLst>
          </p:cNvPr>
          <p:cNvSpPr txBox="1">
            <a:spLocks/>
          </p:cNvSpPr>
          <p:nvPr/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5400" algn="l" defTabSz="914400" rtl="0" eaLnBrk="1" latinLnBrk="1" hangingPunct="1">
              <a:defRPr kumimoji="1" sz="1200" b="0" i="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defRPr>
            </a:lvl1pPr>
            <a:lvl2pPr marL="742950" indent="-28575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defRPr/>
            </a:pPr>
            <a:fld id="{B668EE37-916E-49B3-8872-66EA4A7FB089}" type="slidenum">
              <a:rPr lang="ko-KR" altLang="ko-KR" smtClean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ko-KR" altLang="ko-KR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86521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3565" name="object 1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4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5400" marR="0" lvl="0" indent="0" algn="l" defTabSz="914400" rtl="0"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68EE37-916E-49B3-8872-66EA4A7FB089}" type="slidenum">
              <a:rPr kumimoji="1" lang="ko-KR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25400" marR="0" lvl="0" indent="0" algn="l" defTabSz="914400" rtl="0"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ko-KR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73A07-FF3D-AF62-2A3B-D929524CF57D}"/>
              </a:ext>
            </a:extLst>
          </p:cNvPr>
          <p:cNvSpPr txBox="1"/>
          <p:nvPr/>
        </p:nvSpPr>
        <p:spPr>
          <a:xfrm>
            <a:off x="65318" y="628541"/>
            <a:ext cx="22243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학부연구생 활동</a:t>
            </a:r>
            <a:endParaRPr lang="ko-KR" altLang="en-US" sz="1300" b="1" dirty="0"/>
          </a:p>
        </p:txBody>
      </p:sp>
      <p:grpSp>
        <p:nvGrpSpPr>
          <p:cNvPr id="23553" name="그룹 23552">
            <a:extLst>
              <a:ext uri="{FF2B5EF4-FFF2-40B4-BE49-F238E27FC236}">
                <a16:creationId xmlns:a16="http://schemas.microsoft.com/office/drawing/2014/main" id="{9BF3D1F2-78E9-D2B3-8AD3-F9B21D250C16}"/>
              </a:ext>
            </a:extLst>
          </p:cNvPr>
          <p:cNvGrpSpPr/>
          <p:nvPr/>
        </p:nvGrpSpPr>
        <p:grpSpPr>
          <a:xfrm>
            <a:off x="38100" y="1143000"/>
            <a:ext cx="2933700" cy="3519305"/>
            <a:chOff x="38100" y="1143000"/>
            <a:chExt cx="2933700" cy="351930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32DE738-932C-0549-5051-6410C3A0D15F}"/>
                </a:ext>
              </a:extLst>
            </p:cNvPr>
            <p:cNvGrpSpPr/>
            <p:nvPr/>
          </p:nvGrpSpPr>
          <p:grpSpPr>
            <a:xfrm>
              <a:off x="159228" y="1143000"/>
              <a:ext cx="2691444" cy="2057400"/>
              <a:chOff x="480378" y="1143000"/>
              <a:chExt cx="2691444" cy="205740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1A35CAF-5795-4FB0-AC92-250EA7C36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0000" r="17407" b="11213"/>
              <a:stretch/>
            </p:blipFill>
            <p:spPr>
              <a:xfrm>
                <a:off x="497335" y="1536363"/>
                <a:ext cx="2657531" cy="1664037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A6F875-BDDD-F5F6-01AC-993305DCB1E7}"/>
                  </a:ext>
                </a:extLst>
              </p:cNvPr>
              <p:cNvSpPr txBox="1"/>
              <p:nvPr/>
            </p:nvSpPr>
            <p:spPr>
              <a:xfrm>
                <a:off x="480378" y="1143000"/>
                <a:ext cx="2691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PBL</a:t>
                </a:r>
                <a:r>
                  <a:rPr lang="ko-KR" altLang="en-US" sz="1200" b="1" dirty="0"/>
                  <a:t>기반 반도체 프로젝트 경진대회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F75427-CC9F-484A-0579-BB2FDFD4933D}"/>
                </a:ext>
              </a:extLst>
            </p:cNvPr>
            <p:cNvSpPr txBox="1"/>
            <p:nvPr/>
          </p:nvSpPr>
          <p:spPr>
            <a:xfrm>
              <a:off x="38100" y="3346111"/>
              <a:ext cx="2933700" cy="1316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/>
                <a:t>1</a:t>
              </a:r>
              <a:r>
                <a:rPr lang="ko-KR" altLang="en-US" sz="900" dirty="0"/>
                <a:t>회 </a:t>
              </a:r>
              <a:r>
                <a:rPr lang="en-US" altLang="ko-KR" sz="900" dirty="0"/>
                <a:t>PBL</a:t>
              </a:r>
              <a:r>
                <a:rPr lang="ko-KR" altLang="en-US" sz="900" dirty="0"/>
                <a:t>기반 반도체 프로젝트 경진대회 </a:t>
              </a:r>
              <a:r>
                <a:rPr lang="ko-KR" altLang="en-US" sz="900" b="1" dirty="0">
                  <a:solidFill>
                    <a:srgbClr val="FF0000"/>
                  </a:solidFill>
                </a:rPr>
                <a:t>대상 수상</a:t>
              </a:r>
              <a:endParaRPr lang="en-US" altLang="ko-KR" sz="900" b="1" dirty="0">
                <a:solidFill>
                  <a:srgbClr val="FF0000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학부생 팀 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유현준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외 </a:t>
              </a:r>
              <a:r>
                <a:rPr lang="en-US" altLang="ko-KR" sz="900" dirty="0"/>
                <a:t>7</a:t>
              </a:r>
              <a:r>
                <a:rPr lang="ko-KR" altLang="en-US" sz="900" dirty="0"/>
                <a:t>명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지도교수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김학린</a:t>
              </a:r>
              <a:r>
                <a:rPr lang="en-US" altLang="ko-KR" sz="900" dirty="0"/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/>
                <a:t>2</a:t>
              </a:r>
              <a:r>
                <a:rPr lang="ko-KR" altLang="en-US" sz="900" dirty="0"/>
                <a:t>회 </a:t>
              </a:r>
              <a:r>
                <a:rPr lang="en-US" altLang="ko-KR" sz="900" dirty="0"/>
                <a:t>PBL</a:t>
              </a:r>
              <a:r>
                <a:rPr lang="ko-KR" altLang="en-US" sz="900" dirty="0"/>
                <a:t>기반 반도체 프로젝트 경진대회 </a:t>
              </a:r>
              <a:r>
                <a:rPr lang="ko-KR" altLang="en-US" sz="900" b="1" dirty="0">
                  <a:solidFill>
                    <a:srgbClr val="FF0000"/>
                  </a:solidFill>
                </a:rPr>
                <a:t>대상 수상</a:t>
              </a:r>
              <a:endParaRPr lang="en-US" altLang="ko-KR" sz="900" b="1" dirty="0">
                <a:solidFill>
                  <a:srgbClr val="FF0000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학부생 팀 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정현수 외 </a:t>
              </a:r>
              <a:r>
                <a:rPr lang="en-US" altLang="ko-KR" sz="900" dirty="0"/>
                <a:t>7</a:t>
              </a:r>
              <a:r>
                <a:rPr lang="ko-KR" altLang="en-US" sz="900" dirty="0"/>
                <a:t>명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지도교수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김학린</a:t>
              </a:r>
              <a:r>
                <a:rPr lang="en-US" altLang="ko-KR" sz="900" dirty="0"/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/>
                <a:t>2</a:t>
              </a:r>
              <a:r>
                <a:rPr lang="ko-KR" altLang="en-US" sz="900" dirty="0"/>
                <a:t>회 </a:t>
              </a:r>
              <a:r>
                <a:rPr lang="en-US" altLang="ko-KR" sz="900" dirty="0"/>
                <a:t>PBL</a:t>
              </a:r>
              <a:r>
                <a:rPr lang="ko-KR" altLang="en-US" sz="900" dirty="0"/>
                <a:t>기반 반도체 프로젝트 경진대회</a:t>
              </a:r>
              <a:r>
                <a:rPr lang="ko-KR" altLang="en-US" sz="900" b="1" dirty="0">
                  <a:solidFill>
                    <a:srgbClr val="FF0000"/>
                  </a:solidFill>
                </a:rPr>
                <a:t> 최우수상 수상</a:t>
              </a:r>
              <a:endParaRPr lang="en-US" altLang="ko-KR" sz="900" b="1" dirty="0">
                <a:solidFill>
                  <a:srgbClr val="FF0000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학부생 팀 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문성현 외 </a:t>
              </a:r>
              <a:r>
                <a:rPr lang="en-US" altLang="ko-KR" sz="900" dirty="0"/>
                <a:t>7</a:t>
              </a:r>
              <a:r>
                <a:rPr lang="ko-KR" altLang="en-US" sz="900" dirty="0"/>
                <a:t>명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지도교수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김학린</a:t>
              </a:r>
              <a:r>
                <a:rPr lang="en-US" altLang="ko-KR" sz="900" dirty="0"/>
                <a:t>)</a:t>
              </a:r>
            </a:p>
          </p:txBody>
        </p:sp>
      </p:grpSp>
      <p:grpSp>
        <p:nvGrpSpPr>
          <p:cNvPr id="23552" name="그룹 23551">
            <a:extLst>
              <a:ext uri="{FF2B5EF4-FFF2-40B4-BE49-F238E27FC236}">
                <a16:creationId xmlns:a16="http://schemas.microsoft.com/office/drawing/2014/main" id="{D1E73673-B329-F9BA-F335-4FD7F50F52A2}"/>
              </a:ext>
            </a:extLst>
          </p:cNvPr>
          <p:cNvGrpSpPr/>
          <p:nvPr/>
        </p:nvGrpSpPr>
        <p:grpSpPr>
          <a:xfrm>
            <a:off x="3319132" y="1143000"/>
            <a:ext cx="2933700" cy="4885101"/>
            <a:chOff x="3319132" y="1143000"/>
            <a:chExt cx="2933700" cy="48851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7F95D0F-ABAE-BCB4-C4B2-1AFEFB73707D}"/>
                </a:ext>
              </a:extLst>
            </p:cNvPr>
            <p:cNvGrpSpPr/>
            <p:nvPr/>
          </p:nvGrpSpPr>
          <p:grpSpPr>
            <a:xfrm>
              <a:off x="3429000" y="1143000"/>
              <a:ext cx="2713964" cy="2106306"/>
              <a:chOff x="3458823" y="1143000"/>
              <a:chExt cx="2713964" cy="2106306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B60182DF-7067-4EC4-9C32-8F75E44BC7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4236"/>
              <a:stretch/>
            </p:blipFill>
            <p:spPr bwMode="auto">
              <a:xfrm>
                <a:off x="3458823" y="1524000"/>
                <a:ext cx="2713964" cy="1725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755E5C-5F0F-0B65-5912-96E71DE71863}"/>
                  </a:ext>
                </a:extLst>
              </p:cNvPr>
              <p:cNvSpPr txBox="1"/>
              <p:nvPr/>
            </p:nvSpPr>
            <p:spPr>
              <a:xfrm>
                <a:off x="3470083" y="1143000"/>
                <a:ext cx="2691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메타버스 개발자 경진대회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69479-54B4-9A93-0B66-9085F4C4379F}"/>
                </a:ext>
              </a:extLst>
            </p:cNvPr>
            <p:cNvSpPr txBox="1"/>
            <p:nvPr/>
          </p:nvSpPr>
          <p:spPr>
            <a:xfrm>
              <a:off x="3319132" y="5334000"/>
              <a:ext cx="2933700" cy="694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/>
                <a:t>과학기술정보통신부 주최 메타버스 개발자 경진대회 성인 부문 </a:t>
              </a:r>
              <a:r>
                <a:rPr lang="ko-KR" altLang="en-US" sz="900" b="1" dirty="0">
                  <a:solidFill>
                    <a:srgbClr val="FF0000"/>
                  </a:solidFill>
                </a:rPr>
                <a:t>우수상 수상</a:t>
              </a:r>
              <a:endParaRPr lang="en-US" altLang="ko-KR" sz="900" b="1" dirty="0">
                <a:solidFill>
                  <a:srgbClr val="FF0000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900" dirty="0"/>
                <a:t>학부생 팀 </a:t>
              </a:r>
              <a:r>
                <a:rPr lang="en-US" altLang="ko-KR" sz="900" dirty="0"/>
                <a:t>(</a:t>
              </a:r>
              <a:r>
                <a:rPr lang="ko-KR" altLang="en-US" sz="900" dirty="0" err="1"/>
                <a:t>차재열</a:t>
              </a:r>
              <a:r>
                <a:rPr lang="ko-KR" altLang="en-US" sz="900" dirty="0"/>
                <a:t> 외 </a:t>
              </a:r>
              <a:r>
                <a:rPr lang="en-US" altLang="ko-KR" sz="900" dirty="0"/>
                <a:t>3</a:t>
              </a:r>
              <a:r>
                <a:rPr lang="ko-KR" altLang="en-US" sz="900" dirty="0"/>
                <a:t>명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지도교수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김학린</a:t>
              </a:r>
              <a:r>
                <a:rPr lang="en-US" altLang="ko-KR" sz="900" dirty="0"/>
                <a:t>)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26FF4A4-6210-5E30-EC18-159A05A8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167" t="8611" r="7292" b="13333"/>
            <a:stretch/>
          </p:blipFill>
          <p:spPr>
            <a:xfrm>
              <a:off x="3435982" y="3276600"/>
              <a:ext cx="2700000" cy="189202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8F4E5ED-1FB6-C9F6-D100-E9B67D5C2B24}"/>
              </a:ext>
            </a:extLst>
          </p:cNvPr>
          <p:cNvGrpSpPr/>
          <p:nvPr/>
        </p:nvGrpSpPr>
        <p:grpSpPr>
          <a:xfrm>
            <a:off x="6242672" y="1143000"/>
            <a:ext cx="2770909" cy="5452240"/>
            <a:chOff x="6242672" y="1143000"/>
            <a:chExt cx="2770909" cy="545224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00F9C62-27A0-DDAE-3560-D03ADB650E9E}"/>
                </a:ext>
              </a:extLst>
            </p:cNvPr>
            <p:cNvGrpSpPr/>
            <p:nvPr/>
          </p:nvGrpSpPr>
          <p:grpSpPr>
            <a:xfrm>
              <a:off x="6274278" y="1143000"/>
              <a:ext cx="2691444" cy="1936118"/>
              <a:chOff x="6324600" y="1143000"/>
              <a:chExt cx="2691444" cy="1936118"/>
            </a:xfrm>
          </p:grpSpPr>
          <p:pic>
            <p:nvPicPr>
              <p:cNvPr id="2050" name="Picture 2" descr="https://see.knu.ac.kr/UPDIR/gt_board/middle/20221202152918772.jpg">
                <a:extLst>
                  <a:ext uri="{FF2B5EF4-FFF2-40B4-BE49-F238E27FC236}">
                    <a16:creationId xmlns:a16="http://schemas.microsoft.com/office/drawing/2014/main" id="{C8EC9C6F-FF6F-4ECA-8511-BF9808E4C9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000"/>
              <a:stretch/>
            </p:blipFill>
            <p:spPr bwMode="auto">
              <a:xfrm>
                <a:off x="6558155" y="1524000"/>
                <a:ext cx="2224334" cy="1555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151971-F4DF-AF36-1A90-4F06C296695C}"/>
                  </a:ext>
                </a:extLst>
              </p:cNvPr>
              <p:cNvSpPr txBox="1"/>
              <p:nvPr/>
            </p:nvSpPr>
            <p:spPr>
              <a:xfrm>
                <a:off x="6324600" y="1143000"/>
                <a:ext cx="2691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캠퍼스 특허 유니버시아드 경진대회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492A97-7A6B-2AE3-129B-58CD7A03D8CE}"/>
                </a:ext>
              </a:extLst>
            </p:cNvPr>
            <p:cNvSpPr txBox="1"/>
            <p:nvPr/>
          </p:nvSpPr>
          <p:spPr>
            <a:xfrm>
              <a:off x="6242672" y="3200400"/>
              <a:ext cx="2770909" cy="339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dirty="0"/>
                <a:t>특허전략수립부문 </a:t>
              </a:r>
              <a:r>
                <a:rPr lang="ko-KR" altLang="en-US" sz="900" dirty="0" err="1">
                  <a:solidFill>
                    <a:srgbClr val="FF0000"/>
                  </a:solidFill>
                </a:rPr>
                <a:t>장관상</a:t>
              </a:r>
              <a:r>
                <a:rPr lang="en-US" altLang="ko-KR" sz="900" dirty="0"/>
                <a:t>, 2022</a:t>
              </a:r>
              <a:r>
                <a:rPr lang="ko-KR" altLang="en-US" sz="900" dirty="0"/>
                <a:t>년 캠퍼스 특허 유니버시아드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과학기술정보통신부장관 </a:t>
              </a:r>
              <a:r>
                <a:rPr lang="en-US" altLang="ko-KR" sz="900" dirty="0"/>
                <a:t>(2022)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/>
                <a:t>       지도교수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김학린</a:t>
              </a:r>
              <a:endParaRPr lang="en-US" altLang="ko-KR" sz="900" dirty="0"/>
            </a:p>
            <a:p>
              <a:pPr>
                <a:lnSpc>
                  <a:spcPct val="150000"/>
                </a:lnSpc>
              </a:pPr>
              <a:endParaRPr lang="en-US" altLang="ko-KR" sz="9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dirty="0"/>
                <a:t>특허전략수립부문 </a:t>
              </a:r>
              <a:r>
                <a:rPr lang="ko-KR" altLang="en-US" sz="900" dirty="0">
                  <a:solidFill>
                    <a:srgbClr val="FF0000"/>
                  </a:solidFill>
                </a:rPr>
                <a:t>우수상</a:t>
              </a:r>
              <a:r>
                <a:rPr lang="en-US" altLang="ko-KR" sz="900" dirty="0"/>
                <a:t>, 2020</a:t>
              </a:r>
              <a:r>
                <a:rPr lang="ko-KR" altLang="en-US" sz="900" dirty="0"/>
                <a:t>년도 캠퍼스 특허 유니버시아드</a:t>
              </a:r>
              <a:r>
                <a:rPr lang="en-US" altLang="ko-KR" sz="900" dirty="0"/>
                <a:t>, LG</a:t>
              </a:r>
              <a:r>
                <a:rPr lang="ko-KR" altLang="en-US" sz="900" dirty="0"/>
                <a:t>디스플레이 </a:t>
              </a:r>
              <a:r>
                <a:rPr lang="en-US" altLang="ko-KR" sz="900" dirty="0"/>
                <a:t>(2020)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/>
                <a:t>       지도교수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김학린</a:t>
              </a:r>
              <a:endParaRPr lang="en-US" altLang="ko-KR" sz="900" dirty="0"/>
            </a:p>
            <a:p>
              <a:pPr>
                <a:lnSpc>
                  <a:spcPct val="150000"/>
                </a:lnSpc>
              </a:pPr>
              <a:endParaRPr lang="en-US" altLang="ko-KR" sz="9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dirty="0"/>
                <a:t>특허전략수립부문 </a:t>
              </a:r>
              <a:r>
                <a:rPr lang="ko-KR" altLang="en-US" sz="900" dirty="0">
                  <a:solidFill>
                    <a:srgbClr val="FF0000"/>
                  </a:solidFill>
                </a:rPr>
                <a:t>우수상</a:t>
              </a:r>
              <a:r>
                <a:rPr lang="en-US" altLang="ko-KR" sz="900" dirty="0"/>
                <a:t>, 2020</a:t>
              </a:r>
              <a:r>
                <a:rPr lang="ko-KR" altLang="en-US" sz="900" dirty="0"/>
                <a:t>년도 캠퍼스 특허전략 유니버시아드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삼성디스플레이주식회사 </a:t>
              </a:r>
              <a:r>
                <a:rPr lang="en-US" altLang="ko-KR" sz="900" dirty="0"/>
                <a:t>(2020)  </a:t>
              </a:r>
              <a:r>
                <a:rPr lang="ko-KR" altLang="en-US" sz="900" dirty="0"/>
                <a:t>지도교수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김학린</a:t>
              </a:r>
              <a:endParaRPr lang="en-US" altLang="ko-KR" sz="900" dirty="0"/>
            </a:p>
            <a:p>
              <a:pPr>
                <a:lnSpc>
                  <a:spcPct val="150000"/>
                </a:lnSpc>
              </a:pPr>
              <a:endParaRPr lang="en-US" altLang="ko-KR" sz="9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dirty="0"/>
                <a:t>특허전략수립부문 산업통상자원부 </a:t>
              </a:r>
              <a:r>
                <a:rPr lang="ko-KR" altLang="en-US" sz="900" dirty="0" err="1">
                  <a:solidFill>
                    <a:srgbClr val="FF0000"/>
                  </a:solidFill>
                </a:rPr>
                <a:t>장관상</a:t>
              </a:r>
              <a:r>
                <a:rPr lang="en-US" altLang="ko-KR" sz="900" dirty="0"/>
                <a:t>, 2019</a:t>
              </a:r>
              <a:r>
                <a:rPr lang="ko-KR" altLang="en-US" sz="900" dirty="0"/>
                <a:t>년도 캠퍼스 특허전략 유니버시아드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산업통상자원부 </a:t>
              </a:r>
              <a:r>
                <a:rPr lang="en-US" altLang="ko-KR" sz="900" dirty="0"/>
                <a:t>(2019)</a:t>
              </a:r>
              <a:r>
                <a:rPr lang="ko-KR" altLang="en-US" sz="900" dirty="0"/>
                <a:t> 지도교수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김학린</a:t>
              </a:r>
              <a:endParaRPr lang="en-US" altLang="ko-KR" sz="900" dirty="0"/>
            </a:p>
            <a:p>
              <a:pPr>
                <a:lnSpc>
                  <a:spcPct val="150000"/>
                </a:lnSpc>
              </a:pP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358344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3565" name="object 1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4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5400" marR="0" lvl="0" indent="0" algn="l" defTabSz="914400" rtl="0"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68EE37-916E-49B3-8872-66EA4A7FB089}" type="slidenum">
              <a:rPr kumimoji="1" lang="ko-KR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25400" marR="0" lvl="0" indent="0" algn="l" defTabSz="914400" rtl="0"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R" altLang="ko-KR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3FF91A-4862-44C7-B2FA-204068B9F0C3}"/>
              </a:ext>
            </a:extLst>
          </p:cNvPr>
          <p:cNvSpPr txBox="1"/>
          <p:nvPr/>
        </p:nvSpPr>
        <p:spPr>
          <a:xfrm>
            <a:off x="530635" y="6010176"/>
            <a:ext cx="223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IMID 2024 (</a:t>
            </a:r>
            <a:r>
              <a:rPr lang="ko-KR" altLang="en-US" sz="1200" b="1" dirty="0"/>
              <a:t>제주</a:t>
            </a:r>
            <a:r>
              <a:rPr lang="en-US" altLang="ko-KR" sz="1200" b="1" dirty="0"/>
              <a:t>)</a:t>
            </a:r>
          </a:p>
          <a:p>
            <a:pPr algn="ctr"/>
            <a:r>
              <a:rPr lang="en-US" altLang="ko-KR" sz="1200" b="1" dirty="0"/>
              <a:t>(2024.08.20 - 2024.08.23)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2D2DB-8FB4-481C-B958-246B36500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" t="5286" r="12641"/>
          <a:stretch/>
        </p:blipFill>
        <p:spPr>
          <a:xfrm>
            <a:off x="110758" y="3943252"/>
            <a:ext cx="3105074" cy="19690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9CF41C-74C0-46A8-AD2A-0C0F9A0E9E9C}"/>
              </a:ext>
            </a:extLst>
          </p:cNvPr>
          <p:cNvSpPr txBox="1"/>
          <p:nvPr/>
        </p:nvSpPr>
        <p:spPr>
          <a:xfrm>
            <a:off x="3081628" y="3365802"/>
            <a:ext cx="238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SID 2025 (San Jose, </a:t>
            </a:r>
            <a:r>
              <a:rPr lang="ko-KR" altLang="en-US" sz="1200" b="1" dirty="0"/>
              <a:t>미국</a:t>
            </a:r>
            <a:r>
              <a:rPr lang="en-US" altLang="ko-KR" sz="1200" b="1" dirty="0"/>
              <a:t>)</a:t>
            </a:r>
          </a:p>
          <a:p>
            <a:pPr algn="ctr"/>
            <a:r>
              <a:rPr lang="en-US" altLang="ko-KR" sz="1200" b="1" dirty="0"/>
              <a:t>(2025.05.14 - 2025.05.16)</a:t>
            </a:r>
            <a:endParaRPr lang="ko-KR" altLang="en-US" sz="1200" b="1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F2A9E24B-2484-4BD9-BB44-3F19B1D694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90"/>
          <a:stretch/>
        </p:blipFill>
        <p:spPr>
          <a:xfrm>
            <a:off x="3303718" y="3923905"/>
            <a:ext cx="3047560" cy="196900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7700CA5-E822-42CE-AA9A-2EACE8237171}"/>
              </a:ext>
            </a:extLst>
          </p:cNvPr>
          <p:cNvSpPr txBox="1"/>
          <p:nvPr/>
        </p:nvSpPr>
        <p:spPr>
          <a:xfrm>
            <a:off x="6701574" y="6010176"/>
            <a:ext cx="223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META 2023 (Paris, </a:t>
            </a:r>
            <a:r>
              <a:rPr lang="ko-KR" altLang="en-US" sz="1200" b="1" dirty="0"/>
              <a:t>프랑스</a:t>
            </a:r>
            <a:r>
              <a:rPr lang="en-US" altLang="ko-KR" sz="1200" b="1" dirty="0"/>
              <a:t>) (2023.07.18 - 2023.07.21)</a:t>
            </a:r>
            <a:endParaRPr lang="ko-KR" altLang="en-US" sz="1200" b="1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6036316-AAA2-42D8-91DF-143467A7CE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810"/>
          <a:stretch/>
        </p:blipFill>
        <p:spPr>
          <a:xfrm>
            <a:off x="6688636" y="3937590"/>
            <a:ext cx="2134348" cy="196900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71DA40A-9A28-45CA-B30E-D8A0AD6CE411}"/>
              </a:ext>
            </a:extLst>
          </p:cNvPr>
          <p:cNvSpPr txBox="1"/>
          <p:nvPr/>
        </p:nvSpPr>
        <p:spPr>
          <a:xfrm>
            <a:off x="107363" y="3326116"/>
            <a:ext cx="270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Optica imaging congress 2025 </a:t>
            </a:r>
          </a:p>
          <a:p>
            <a:pPr algn="ctr"/>
            <a:r>
              <a:rPr lang="en-US" altLang="ko-KR" sz="1200" b="1" dirty="0"/>
              <a:t>(Seattle, </a:t>
            </a:r>
            <a:r>
              <a:rPr lang="ko-KR" altLang="en-US" sz="1200" b="1" dirty="0"/>
              <a:t>미국</a:t>
            </a:r>
            <a:r>
              <a:rPr lang="en-US" altLang="ko-KR" sz="1200" b="1" dirty="0"/>
              <a:t>)</a:t>
            </a:r>
          </a:p>
          <a:p>
            <a:pPr algn="ctr"/>
            <a:r>
              <a:rPr lang="en-US" altLang="ko-KR" sz="1200" b="1" dirty="0"/>
              <a:t>(2025.08.17 - 2025.08.23)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29871-F932-522F-6625-641963AFCBCD}"/>
              </a:ext>
            </a:extLst>
          </p:cNvPr>
          <p:cNvSpPr txBox="1"/>
          <p:nvPr/>
        </p:nvSpPr>
        <p:spPr>
          <a:xfrm>
            <a:off x="65318" y="628541"/>
            <a:ext cx="22243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국제 학회 참석</a:t>
            </a:r>
            <a:endParaRPr lang="ko-KR" altLang="en-US" sz="13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67D9C-59E3-F0AA-AEAD-5635F2CB6D4E}"/>
              </a:ext>
            </a:extLst>
          </p:cNvPr>
          <p:cNvSpPr txBox="1"/>
          <p:nvPr/>
        </p:nvSpPr>
        <p:spPr>
          <a:xfrm>
            <a:off x="3709547" y="6010176"/>
            <a:ext cx="223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SID 2024 (San Jose, </a:t>
            </a:r>
            <a:r>
              <a:rPr lang="ko-KR" altLang="en-US" sz="1200" b="1" dirty="0"/>
              <a:t>미국</a:t>
            </a:r>
            <a:r>
              <a:rPr lang="en-US" altLang="ko-KR" sz="1200" b="1" dirty="0"/>
              <a:t>)</a:t>
            </a:r>
          </a:p>
          <a:p>
            <a:pPr algn="ctr"/>
            <a:r>
              <a:rPr lang="en-US" altLang="ko-KR" sz="1200" b="1" dirty="0"/>
              <a:t>(2024.05.14 - 2024.05.16)</a:t>
            </a:r>
            <a:endParaRPr lang="ko-KR" altLang="en-US" sz="12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0E0EE1-EC8C-ECDF-D449-77754A2EA3D8}"/>
              </a:ext>
            </a:extLst>
          </p:cNvPr>
          <p:cNvGrpSpPr/>
          <p:nvPr/>
        </p:nvGrpSpPr>
        <p:grpSpPr>
          <a:xfrm>
            <a:off x="118652" y="1039811"/>
            <a:ext cx="8933726" cy="2290447"/>
            <a:chOff x="78101" y="1009121"/>
            <a:chExt cx="9256080" cy="2376647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2A08A92-AD4F-4E06-8090-315D5C39A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951" t="19238"/>
            <a:stretch/>
          </p:blipFill>
          <p:spPr>
            <a:xfrm>
              <a:off x="6136380" y="1231600"/>
              <a:ext cx="3197801" cy="199585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96934A-3A69-B3C8-FD96-8FBD3159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12640"/>
            <a:stretch>
              <a:fillRect/>
            </a:stretch>
          </p:blipFill>
          <p:spPr>
            <a:xfrm>
              <a:off x="2848359" y="1254685"/>
              <a:ext cx="3069195" cy="201094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46E5CD-FB6B-B919-C7AF-FE2BACDE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28974"/>
            <a:stretch>
              <a:fillRect/>
            </a:stretch>
          </p:blipFill>
          <p:spPr>
            <a:xfrm>
              <a:off x="78101" y="1009121"/>
              <a:ext cx="2551432" cy="237664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ABEF18-21C1-AEC2-FBFC-4FE5CC66C702}"/>
              </a:ext>
            </a:extLst>
          </p:cNvPr>
          <p:cNvSpPr txBox="1"/>
          <p:nvPr/>
        </p:nvSpPr>
        <p:spPr>
          <a:xfrm>
            <a:off x="6157834" y="3319962"/>
            <a:ext cx="2702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SPIE 2025 (San Francisco, </a:t>
            </a:r>
            <a:r>
              <a:rPr lang="ko-KR" altLang="en-US" sz="1200" b="1" dirty="0"/>
              <a:t>미국</a:t>
            </a:r>
            <a:r>
              <a:rPr lang="en-US" altLang="ko-KR" sz="1200" b="1" dirty="0"/>
              <a:t>)</a:t>
            </a:r>
          </a:p>
          <a:p>
            <a:pPr algn="ctr"/>
            <a:r>
              <a:rPr lang="en-US" altLang="ko-KR" sz="1200" b="1" dirty="0"/>
              <a:t>(2025.01.25 - 2025.01.30)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1468591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7071" y="88392"/>
            <a:ext cx="458724" cy="460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8600" y="161987"/>
            <a:ext cx="7942580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Malgun Gothic"/>
                <a:cs typeface="Malgun Gothic"/>
              </a:rPr>
              <a:t>디스플레이/유기전자소자 연구실 (Display/Organic Electronics</a:t>
            </a:r>
            <a:r>
              <a:rPr sz="2000" b="1" spc="15" dirty="0">
                <a:latin typeface="Malgun Gothic"/>
                <a:cs typeface="Malgun Gothic"/>
              </a:rPr>
              <a:t> </a:t>
            </a:r>
            <a:r>
              <a:rPr sz="2000" b="1" spc="-5" dirty="0">
                <a:latin typeface="Malgun Gothic"/>
                <a:cs typeface="Malgun Gothic"/>
              </a:rPr>
              <a:t>Lab.)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24840"/>
            <a:ext cx="9144000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76059"/>
            <a:ext cx="9143999" cy="54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3" y="686293"/>
            <a:ext cx="8823832" cy="58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8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7071" y="88392"/>
            <a:ext cx="458724" cy="460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8600" y="161987"/>
            <a:ext cx="7942580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Malgun Gothic"/>
                <a:cs typeface="Malgun Gothic"/>
              </a:rPr>
              <a:t>디스플레이/유기전자소자 연구실 (Display/Organic Electronics</a:t>
            </a:r>
            <a:r>
              <a:rPr sz="2000" b="1" spc="15" dirty="0">
                <a:latin typeface="Malgun Gothic"/>
                <a:cs typeface="Malgun Gothic"/>
              </a:rPr>
              <a:t> </a:t>
            </a:r>
            <a:r>
              <a:rPr sz="2000" b="1" spc="-5" dirty="0">
                <a:latin typeface="Malgun Gothic"/>
                <a:cs typeface="Malgun Gothic"/>
              </a:rPr>
              <a:t>Lab.)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24840"/>
            <a:ext cx="9144000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76059"/>
            <a:ext cx="9143999" cy="54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7620000" cy="5029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33"/>
          <a:stretch/>
        </p:blipFill>
        <p:spPr>
          <a:xfrm>
            <a:off x="838200" y="1066800"/>
            <a:ext cx="2957958" cy="1511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4579619"/>
            <a:ext cx="2278715" cy="15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7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7071" y="88392"/>
            <a:ext cx="458724" cy="460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8600" y="161987"/>
            <a:ext cx="7942580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Malgun Gothic"/>
                <a:cs typeface="Malgun Gothic"/>
              </a:rPr>
              <a:t>디스플레이/유기전자소자 연구실 (Display/Organic Electronics</a:t>
            </a:r>
            <a:r>
              <a:rPr sz="2000" b="1" spc="15" dirty="0">
                <a:latin typeface="Malgun Gothic"/>
                <a:cs typeface="Malgun Gothic"/>
              </a:rPr>
              <a:t> </a:t>
            </a:r>
            <a:r>
              <a:rPr sz="2000" b="1" spc="-5" dirty="0">
                <a:latin typeface="Malgun Gothic"/>
                <a:cs typeface="Malgun Gothic"/>
              </a:rPr>
              <a:t>Lab.)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24840"/>
            <a:ext cx="9144000" cy="68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76059"/>
            <a:ext cx="9143999" cy="54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58" y="843217"/>
            <a:ext cx="3648075" cy="53625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4232"/>
            <a:ext cx="4376837" cy="2866247"/>
          </a:xfrm>
          <a:prstGeom prst="rect">
            <a:avLst/>
          </a:prstGeom>
        </p:spPr>
      </p:pic>
      <p:sp>
        <p:nvSpPr>
          <p:cNvPr id="9" name="object 6"/>
          <p:cNvSpPr txBox="1"/>
          <p:nvPr/>
        </p:nvSpPr>
        <p:spPr>
          <a:xfrm>
            <a:off x="269582" y="4267200"/>
            <a:ext cx="799799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ko-KR" altLang="en-US" sz="1600" b="1" spc="-5" dirty="0">
                <a:latin typeface="Malgun Gothic"/>
                <a:cs typeface="Malgun Gothic"/>
              </a:rPr>
              <a:t>도전적인 연구에 관심이 있고</a:t>
            </a:r>
            <a:r>
              <a:rPr lang="en-US" altLang="ko-KR" sz="1600" b="1" spc="-5" dirty="0">
                <a:latin typeface="Malgun Gothic"/>
                <a:cs typeface="Malgun Gothic"/>
              </a:rPr>
              <a:t>, </a:t>
            </a:r>
          </a:p>
          <a:p>
            <a:pPr marL="12700" algn="just">
              <a:lnSpc>
                <a:spcPct val="100000"/>
              </a:lnSpc>
            </a:pPr>
            <a:r>
              <a:rPr lang="ko-KR" altLang="en-US" sz="1600" b="1" spc="-5" dirty="0">
                <a:latin typeface="Malgun Gothic"/>
                <a:cs typeface="Malgun Gothic"/>
              </a:rPr>
              <a:t>디스플레이 분야에 </a:t>
            </a:r>
            <a:r>
              <a:rPr lang="ko-KR" altLang="en-US" sz="1600" b="1" spc="-5" dirty="0" err="1">
                <a:latin typeface="Malgun Gothic"/>
                <a:cs typeface="Malgun Gothic"/>
              </a:rPr>
              <a:t>관심있는</a:t>
            </a:r>
            <a:r>
              <a:rPr lang="ko-KR" altLang="en-US" sz="1600" b="1" spc="-5" dirty="0">
                <a:latin typeface="Malgun Gothic"/>
                <a:cs typeface="Malgun Gothic"/>
              </a:rPr>
              <a:t> 학생은 학부연수생</a:t>
            </a:r>
            <a:endParaRPr lang="en-US" altLang="ko-KR" sz="1600" b="1" spc="-5" dirty="0"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</a:pPr>
            <a:r>
              <a:rPr lang="ko-KR" altLang="en-US" sz="1600" b="1" spc="-5" dirty="0">
                <a:latin typeface="Malgun Gothic"/>
                <a:cs typeface="Times New Roman"/>
              </a:rPr>
              <a:t>상시 접수 </a:t>
            </a:r>
            <a:r>
              <a:rPr lang="en-US" altLang="ko-KR" sz="1600" b="1" spc="-5" dirty="0">
                <a:latin typeface="Malgun Gothic"/>
                <a:cs typeface="Times New Roman"/>
              </a:rPr>
              <a:t>&amp; </a:t>
            </a:r>
            <a:r>
              <a:rPr lang="ko-KR" altLang="en-US" sz="1600" b="1" spc="-5">
                <a:latin typeface="Malgun Gothic"/>
                <a:cs typeface="Times New Roman"/>
              </a:rPr>
              <a:t>언제든지 환영 </a:t>
            </a:r>
            <a:r>
              <a:rPr lang="en-US" altLang="ko-KR" sz="1600" b="1" spc="-5" dirty="0">
                <a:latin typeface="Malgun Gothic"/>
                <a:cs typeface="Times New Roman"/>
              </a:rPr>
              <a:t>~~ </a:t>
            </a:r>
            <a:endParaRPr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6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3023"/>
            <a:ext cx="9143999" cy="68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77071" y="70103"/>
            <a:ext cx="458724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/>
              <a:t>강의</a:t>
            </a:r>
            <a:r>
              <a:rPr sz="1800" spc="-100" dirty="0"/>
              <a:t> </a:t>
            </a:r>
            <a:r>
              <a:rPr sz="1800" dirty="0"/>
              <a:t>내용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6576059"/>
            <a:ext cx="9143999" cy="54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7959" y="997570"/>
            <a:ext cx="8595232" cy="5840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1600" b="1" spc="-5" dirty="0">
                <a:latin typeface="Malgun Gothic"/>
                <a:cs typeface="Malgun Gothic"/>
              </a:rPr>
              <a:t>※</a:t>
            </a:r>
            <a:r>
              <a:rPr sz="1600" b="1" spc="-105" dirty="0">
                <a:latin typeface="Malgun Gothic"/>
                <a:cs typeface="Malgun Gothic"/>
              </a:rPr>
              <a:t> </a:t>
            </a:r>
            <a:r>
              <a:rPr sz="1600" b="1" spc="-5" dirty="0">
                <a:latin typeface="Malgun Gothic"/>
                <a:cs typeface="Malgun Gothic"/>
              </a:rPr>
              <a:t>개요</a:t>
            </a:r>
            <a:endParaRPr sz="1600" dirty="0">
              <a:latin typeface="Malgun Gothic"/>
              <a:cs typeface="Malgun Gothic"/>
            </a:endParaRPr>
          </a:p>
          <a:p>
            <a:pPr marL="12700" marR="5080" indent="258763">
              <a:lnSpc>
                <a:spcPct val="150000"/>
              </a:lnSpc>
              <a:spcBef>
                <a:spcPts val="55"/>
              </a:spcBef>
            </a:pPr>
            <a:r>
              <a:rPr lang="ko-KR" altLang="en-US" sz="1400" b="1" dirty="0">
                <a:latin typeface="맑은 고딕" panose="020B0503020000020004" pitchFamily="50" charset="-127"/>
              </a:rPr>
              <a:t>본 강좌</a:t>
            </a:r>
            <a:r>
              <a:rPr lang="en-US" altLang="ko-KR" sz="1400" b="1" dirty="0">
                <a:latin typeface="맑은 고딕" panose="020B0503020000020004" pitchFamily="50" charset="-127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</a:rPr>
              <a:t>물리전자</a:t>
            </a:r>
            <a:r>
              <a:rPr lang="en-US" altLang="ko-KR" sz="1400" b="1" dirty="0">
                <a:latin typeface="맑은 고딕" panose="020B0503020000020004" pitchFamily="50" charset="-127"/>
              </a:rPr>
              <a:t>)</a:t>
            </a:r>
            <a:r>
              <a:rPr lang="ko-KR" altLang="en-US" sz="1400" b="1" dirty="0">
                <a:latin typeface="맑은 고딕" panose="020B0503020000020004" pitchFamily="50" charset="-127"/>
              </a:rPr>
              <a:t>는 전자공학부 다양한 전공 중에서 “반도체 및 디스플레이” 분야에서 향후 활동함에 있어 필요한 핵심 전공교과목으로서</a:t>
            </a:r>
            <a:r>
              <a:rPr lang="en-US" altLang="ko-KR" sz="1400" b="1" dirty="0"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</a:rPr>
              <a:t>반도체 소재 이론 </a:t>
            </a:r>
            <a:r>
              <a:rPr lang="en-US" altLang="ko-KR" sz="1400" b="1" dirty="0">
                <a:latin typeface="맑은 고딕" panose="020B0503020000020004" pitchFamily="50" charset="-127"/>
              </a:rPr>
              <a:t>(atomic structure &amp; bonding mechanism), </a:t>
            </a:r>
            <a:r>
              <a:rPr lang="ko-KR" altLang="en-US" sz="1400" b="1" dirty="0">
                <a:latin typeface="맑은 고딕" panose="020B0503020000020004" pitchFamily="50" charset="-127"/>
              </a:rPr>
              <a:t>에너지 밴드 이론 및 이의 배경이 되는 양자역학 원자 </a:t>
            </a:r>
            <a:r>
              <a:rPr lang="ko-KR" altLang="en-US" sz="1400" b="1" dirty="0" err="1">
                <a:latin typeface="맑은 고딕" panose="020B0503020000020004" pitchFamily="50" charset="-127"/>
              </a:rPr>
              <a:t>오비탈</a:t>
            </a:r>
            <a:r>
              <a:rPr lang="ko-KR" altLang="en-US" sz="1400" b="1" dirty="0">
                <a:latin typeface="맑은 고딕" panose="020B0503020000020004" pitchFamily="50" charset="-127"/>
              </a:rPr>
              <a:t> 이론</a:t>
            </a:r>
            <a:r>
              <a:rPr lang="en-US" altLang="ko-KR" sz="1400" b="1" dirty="0"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</a:rPr>
              <a:t>반도체의 물성을 제어하기 위한 도핑 이론 및 이에 따른 </a:t>
            </a:r>
            <a:r>
              <a:rPr lang="en-US" altLang="ko-KR" sz="1400" b="1" dirty="0">
                <a:latin typeface="맑은 고딕" panose="020B0503020000020004" pitchFamily="50" charset="-127"/>
              </a:rPr>
              <a:t>minority &amp; majority carrier</a:t>
            </a:r>
            <a:r>
              <a:rPr lang="ko-KR" altLang="en-US" sz="1400" b="1" dirty="0">
                <a:latin typeface="맑은 고딕" panose="020B0503020000020004" pitchFamily="50" charset="-127"/>
              </a:rPr>
              <a:t>의 </a:t>
            </a:r>
            <a:r>
              <a:rPr lang="en-US" altLang="ko-KR" sz="1400" b="1" dirty="0">
                <a:latin typeface="맑은 고딕" panose="020B0503020000020004" pitchFamily="50" charset="-127"/>
              </a:rPr>
              <a:t>recombination &amp; generation </a:t>
            </a:r>
            <a:r>
              <a:rPr lang="ko-KR" altLang="en-US" sz="1400" b="1" dirty="0">
                <a:latin typeface="맑은 고딕" panose="020B0503020000020004" pitchFamily="50" charset="-127"/>
              </a:rPr>
              <a:t>특성 이해</a:t>
            </a:r>
            <a:r>
              <a:rPr lang="en-US" altLang="ko-KR" sz="1400" b="1" dirty="0"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</a:rPr>
              <a:t>전기적 소자 특성 해석의 기반이 되는 </a:t>
            </a:r>
            <a:r>
              <a:rPr lang="en-US" altLang="ko-KR" sz="1400" b="1" dirty="0">
                <a:latin typeface="맑은 고딕" panose="020B0503020000020004" pitchFamily="50" charset="-127"/>
              </a:rPr>
              <a:t>diffusion &amp; drift current, </a:t>
            </a:r>
            <a:r>
              <a:rPr lang="ko-KR" altLang="en-US" sz="1400" b="1" dirty="0">
                <a:latin typeface="맑은 고딕" panose="020B0503020000020004" pitchFamily="50" charset="-127"/>
              </a:rPr>
              <a:t>이에 대한 열역학적 해석 등에 대해 학습한다</a:t>
            </a:r>
            <a:r>
              <a:rPr lang="en-US" altLang="ko-KR" sz="1400" b="1" dirty="0">
                <a:latin typeface="맑은 고딕" panose="020B0503020000020004" pitchFamily="50" charset="-127"/>
              </a:rPr>
              <a:t>. </a:t>
            </a:r>
          </a:p>
          <a:p>
            <a:pPr marL="12700" marR="5080" indent="258763">
              <a:lnSpc>
                <a:spcPct val="150000"/>
              </a:lnSpc>
              <a:spcBef>
                <a:spcPts val="55"/>
              </a:spcBef>
            </a:pPr>
            <a:r>
              <a:rPr lang="ko-KR" altLang="en-US" sz="1400" b="1" dirty="0">
                <a:latin typeface="맑은 고딕" panose="020B0503020000020004" pitchFamily="50" charset="-127"/>
              </a:rPr>
              <a:t>또한</a:t>
            </a:r>
            <a:r>
              <a:rPr lang="en-US" altLang="ko-KR" sz="1400" b="1" dirty="0"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</a:rPr>
              <a:t>이러한 기본 개념의 이해를 바탕으로 전자 소자의 기본이 되는 </a:t>
            </a:r>
            <a:r>
              <a:rPr lang="en-US" altLang="ko-KR" sz="1400" b="1" dirty="0">
                <a:latin typeface="맑은 고딕" panose="020B0503020000020004" pitchFamily="50" charset="-127"/>
              </a:rPr>
              <a:t>PN-junction </a:t>
            </a:r>
            <a:r>
              <a:rPr lang="ko-KR" altLang="en-US" sz="1400" b="1" dirty="0">
                <a:latin typeface="맑은 고딕" panose="020B0503020000020004" pitchFamily="50" charset="-127"/>
              </a:rPr>
              <a:t>다이오드 특성 및 반도체</a:t>
            </a:r>
            <a:r>
              <a:rPr lang="en-US" altLang="ko-KR" sz="1400" b="1" dirty="0">
                <a:latin typeface="맑은 고딕" panose="020B0503020000020004" pitchFamily="50" charset="-127"/>
              </a:rPr>
              <a:t>/</a:t>
            </a:r>
            <a:r>
              <a:rPr lang="ko-KR" altLang="en-US" sz="1400" b="1" dirty="0">
                <a:latin typeface="맑은 고딕" panose="020B0503020000020004" pitchFamily="50" charset="-127"/>
              </a:rPr>
              <a:t>금속 접합 특성을 이해하도록 개념을 확장한다</a:t>
            </a:r>
            <a:r>
              <a:rPr lang="en-US" altLang="ko-KR" sz="1400" b="1" dirty="0">
                <a:latin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또한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태양전지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, LED, LD, PD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등의 최신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광전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 소자 기술에 대해 학습</a:t>
            </a:r>
            <a:r>
              <a:rPr lang="ko-KR" altLang="en-US" sz="1400" b="1" dirty="0">
                <a:latin typeface="맑은 고딕" panose="020B0503020000020004" pitchFamily="50" charset="-127"/>
              </a:rPr>
              <a:t>하며</a:t>
            </a:r>
            <a:r>
              <a:rPr lang="en-US" altLang="ko-KR" sz="1400" b="1" dirty="0">
                <a:latin typeface="맑은 고딕" panose="020B0503020000020004" pitchFamily="50" charset="-127"/>
              </a:rPr>
              <a:t>, SNS </a:t>
            </a:r>
            <a:r>
              <a:rPr lang="ko-KR" altLang="en-US" sz="1400" b="1" dirty="0">
                <a:latin typeface="맑은 고딕" panose="020B0503020000020004" pitchFamily="50" charset="-127"/>
              </a:rPr>
              <a:t>상호 소통을 통한 자기주도 학습으로 최신 반도체 기술 동향에 대해서도 탐색해 보도록 한다</a:t>
            </a:r>
            <a:r>
              <a:rPr lang="en-US" altLang="ko-KR" sz="1400" b="1" dirty="0">
                <a:latin typeface="맑은 고딕" panose="020B0503020000020004" pitchFamily="50" charset="-127"/>
              </a:rPr>
              <a:t>. </a:t>
            </a:r>
          </a:p>
          <a:p>
            <a:pPr marL="12700" marR="5080" indent="258763">
              <a:spcBef>
                <a:spcPts val="55"/>
              </a:spcBef>
            </a:pPr>
            <a:r>
              <a:rPr lang="ko-KR" altLang="en-US" sz="1400" b="1" dirty="0">
                <a:latin typeface="맑은 고딕" panose="020B0503020000020004" pitchFamily="50" charset="-127"/>
              </a:rPr>
              <a:t>해당 교과목의 학습을 위해 필요한 선수교과목으로는 기초전자물리학</a:t>
            </a:r>
            <a:r>
              <a:rPr lang="en-US" altLang="ko-KR" sz="1400" b="1" dirty="0"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</a:rPr>
              <a:t>전자장이 요구되며</a:t>
            </a:r>
            <a:r>
              <a:rPr lang="en-US" altLang="ko-KR" sz="1400" b="1" dirty="0"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</a:rPr>
              <a:t>해당 교과목의 학습을 통해 후수 전공교과목으로서 </a:t>
            </a:r>
            <a:r>
              <a:rPr lang="en-US" altLang="ko-KR" sz="1400" b="1" dirty="0">
                <a:latin typeface="맑은 고딕" panose="020B0503020000020004" pitchFamily="50" charset="-127"/>
              </a:rPr>
              <a:t>3</a:t>
            </a:r>
            <a:r>
              <a:rPr lang="ko-KR" altLang="en-US" sz="1400" b="1" dirty="0">
                <a:latin typeface="맑은 고딕" panose="020B0503020000020004" pitchFamily="50" charset="-127"/>
              </a:rPr>
              <a:t>학년 전자소자</a:t>
            </a:r>
            <a:r>
              <a:rPr lang="en-US" altLang="ko-KR" sz="1400" b="1" dirty="0">
                <a:latin typeface="맑은 고딕" panose="020B0503020000020004" pitchFamily="50" charset="-127"/>
              </a:rPr>
              <a:t>, 4</a:t>
            </a:r>
            <a:r>
              <a:rPr lang="ko-KR" altLang="en-US" sz="1400" b="1" dirty="0">
                <a:latin typeface="맑은 고딕" panose="020B0503020000020004" pitchFamily="50" charset="-127"/>
              </a:rPr>
              <a:t>학년 기초디스플레이공학</a:t>
            </a:r>
            <a:r>
              <a:rPr lang="en-US" altLang="ko-KR" sz="1400" b="1" dirty="0"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</a:rPr>
              <a:t>집적회로공정이론</a:t>
            </a:r>
            <a:r>
              <a:rPr lang="en-US" altLang="ko-KR" sz="1400" b="1" dirty="0"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</a:rPr>
              <a:t>집적회로공정실습</a:t>
            </a:r>
            <a:r>
              <a:rPr lang="en-US" altLang="ko-KR" sz="1400" b="1" dirty="0">
                <a:latin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</a:rPr>
              <a:t>반도체소자 등을 추후 학습함으로써 반도체 및 디스플레이 분야 진로에 필요한 전공 기본기를 단단히 다지도록 한다</a:t>
            </a:r>
            <a:r>
              <a:rPr lang="en-US" altLang="ko-KR" sz="1400" b="1" dirty="0">
                <a:latin typeface="맑은 고딕" panose="020B0503020000020004" pitchFamily="50" charset="-127"/>
              </a:rPr>
              <a:t>.</a:t>
            </a:r>
            <a:br>
              <a:rPr lang="en-US" altLang="ko-KR" sz="1400" b="1" dirty="0">
                <a:latin typeface="맑은 고딕" panose="020B0503020000020004" pitchFamily="50" charset="-127"/>
              </a:rPr>
            </a:br>
            <a:endParaRPr sz="1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Malgun Gothic"/>
                <a:cs typeface="Malgun Gothic"/>
              </a:rPr>
              <a:t>※</a:t>
            </a:r>
            <a:r>
              <a:rPr sz="1600" b="1" spc="-105" dirty="0">
                <a:latin typeface="Malgun Gothic"/>
                <a:cs typeface="Malgun Gothic"/>
              </a:rPr>
              <a:t> </a:t>
            </a:r>
            <a:r>
              <a:rPr sz="1600" b="1" spc="-5" dirty="0">
                <a:latin typeface="Malgun Gothic"/>
                <a:cs typeface="Malgun Gothic"/>
              </a:rPr>
              <a:t>교재</a:t>
            </a:r>
            <a:endParaRPr sz="1600" dirty="0">
              <a:latin typeface="Malgun Gothic"/>
              <a:cs typeface="Malgun Gothic"/>
            </a:endParaRPr>
          </a:p>
          <a:p>
            <a:pPr marL="129539" indent="-116839" algn="just">
              <a:lnSpc>
                <a:spcPct val="100000"/>
              </a:lnSpc>
              <a:spcBef>
                <a:spcPts val="894"/>
              </a:spcBef>
              <a:buChar char="∙"/>
              <a:tabLst>
                <a:tab pos="130175" algn="l"/>
              </a:tabLst>
            </a:pPr>
            <a:r>
              <a:rPr lang="ko-KR" altLang="en-US" sz="1400" b="1" spc="-15" dirty="0">
                <a:latin typeface="Malgun Gothic"/>
                <a:cs typeface="Malgun Gothic"/>
              </a:rPr>
              <a:t>강의는 자체 마련한 </a:t>
            </a:r>
            <a:r>
              <a:rPr lang="ko-KR" altLang="en-US" sz="1400" b="1" spc="-15" dirty="0" err="1">
                <a:latin typeface="Malgun Gothic"/>
                <a:cs typeface="Malgun Gothic"/>
              </a:rPr>
              <a:t>프리젠테이션</a:t>
            </a:r>
            <a:r>
              <a:rPr lang="ko-KR" altLang="en-US" sz="1400" b="1" spc="-15" dirty="0">
                <a:latin typeface="Malgun Gothic"/>
                <a:cs typeface="Malgun Gothic"/>
              </a:rPr>
              <a:t> 자료를 중심으로 진행 </a:t>
            </a:r>
            <a:r>
              <a:rPr lang="en-US" altLang="ko-KR" sz="1400" b="1" spc="-15" dirty="0">
                <a:latin typeface="Malgun Gothic"/>
                <a:cs typeface="Malgun Gothic"/>
              </a:rPr>
              <a:t>(LMS </a:t>
            </a:r>
            <a:r>
              <a:rPr lang="ko-KR" altLang="en-US" sz="1400" b="1" spc="-15" dirty="0">
                <a:latin typeface="Malgun Gothic"/>
                <a:cs typeface="Malgun Gothic"/>
              </a:rPr>
              <a:t>통해 제공</a:t>
            </a:r>
            <a:r>
              <a:rPr lang="en-US" altLang="ko-KR" sz="1400" b="1" spc="-15" dirty="0">
                <a:latin typeface="Malgun Gothic"/>
                <a:cs typeface="Malgun Gothic"/>
              </a:rPr>
              <a:t>, </a:t>
            </a:r>
            <a:r>
              <a:rPr lang="ko-KR" altLang="en-US" sz="1400" b="1" spc="-15" dirty="0">
                <a:latin typeface="Malgun Gothic"/>
                <a:cs typeface="Malgun Gothic"/>
              </a:rPr>
              <a:t>강의 진행 시 </a:t>
            </a:r>
            <a:r>
              <a:rPr lang="en-US" altLang="ko-KR" sz="1400" b="1" spc="-15" dirty="0" err="1">
                <a:latin typeface="Malgun Gothic"/>
                <a:cs typeface="Malgun Gothic"/>
              </a:rPr>
              <a:t>ppt</a:t>
            </a:r>
            <a:r>
              <a:rPr lang="en-US" altLang="ko-KR" sz="1400" b="1" spc="-15" dirty="0">
                <a:latin typeface="Malgun Gothic"/>
                <a:cs typeface="Malgun Gothic"/>
              </a:rPr>
              <a:t> </a:t>
            </a:r>
            <a:r>
              <a:rPr lang="ko-KR" altLang="en-US" sz="1400" b="1" spc="-15" dirty="0">
                <a:latin typeface="Malgun Gothic"/>
                <a:cs typeface="Malgun Gothic"/>
              </a:rPr>
              <a:t>일부 수정 가능</a:t>
            </a:r>
            <a:r>
              <a:rPr lang="en-US" altLang="ko-KR" sz="1400" b="1" spc="-15" dirty="0">
                <a:latin typeface="Malgun Gothic"/>
                <a:cs typeface="Malgun Gothic"/>
              </a:rPr>
              <a:t>)</a:t>
            </a:r>
          </a:p>
          <a:p>
            <a:pPr marL="129539" indent="-116839" algn="just">
              <a:lnSpc>
                <a:spcPct val="100000"/>
              </a:lnSpc>
              <a:spcBef>
                <a:spcPts val="894"/>
              </a:spcBef>
              <a:buChar char="∙"/>
              <a:tabLst>
                <a:tab pos="130175" algn="l"/>
              </a:tabLst>
            </a:pPr>
            <a:r>
              <a:rPr 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Textbook(required): Modern Semiconductor Devices for Integrated Circuits (</a:t>
            </a:r>
            <a:r>
              <a:rPr 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Chenming</a:t>
            </a:r>
            <a:r>
              <a:rPr 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Calvin Hu)</a:t>
            </a:r>
          </a:p>
          <a:p>
            <a:pPr marL="12700" algn="just">
              <a:lnSpc>
                <a:spcPct val="100000"/>
              </a:lnSpc>
              <a:spcBef>
                <a:spcPts val="894"/>
              </a:spcBef>
              <a:tabLst>
                <a:tab pos="130175" algn="l"/>
              </a:tabLst>
            </a:pPr>
            <a:r>
              <a:rPr 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                         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영문판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!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94"/>
              </a:spcBef>
              <a:tabLst>
                <a:tab pos="130175" algn="l"/>
              </a:tabLst>
            </a:pPr>
            <a:r>
              <a:rPr 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                           </a:t>
            </a:r>
            <a:endParaRPr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3023"/>
            <a:ext cx="9143999" cy="68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77071" y="70103"/>
            <a:ext cx="458724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 err="1"/>
              <a:t>강의</a:t>
            </a:r>
            <a:r>
              <a:rPr sz="1800" spc="-100" dirty="0"/>
              <a:t> </a:t>
            </a:r>
            <a:r>
              <a:rPr lang="ko-KR" altLang="en-US" sz="1800" dirty="0"/>
              <a:t>진행 방법</a:t>
            </a:r>
            <a:endParaRPr sz="1800" dirty="0"/>
          </a:p>
        </p:txBody>
      </p:sp>
      <p:sp>
        <p:nvSpPr>
          <p:cNvPr id="5" name="object 5"/>
          <p:cNvSpPr/>
          <p:nvPr/>
        </p:nvSpPr>
        <p:spPr>
          <a:xfrm>
            <a:off x="0" y="6576059"/>
            <a:ext cx="9143999" cy="54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401" y="682750"/>
            <a:ext cx="8519032" cy="6001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9" indent="-116839" algn="just">
              <a:lnSpc>
                <a:spcPct val="100000"/>
              </a:lnSpc>
              <a:spcBef>
                <a:spcPts val="894"/>
              </a:spcBef>
              <a:buChar char="∙"/>
              <a:tabLst>
                <a:tab pos="130175" algn="l"/>
              </a:tabLst>
            </a:pPr>
            <a:endParaRPr lang="en-US" sz="1400" b="1" spc="-15" dirty="0">
              <a:latin typeface="Malgun Gothic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600" b="1" spc="-5" dirty="0">
                <a:latin typeface="Malgun Gothic"/>
                <a:cs typeface="Malgun Gothic"/>
              </a:rPr>
              <a:t>※</a:t>
            </a:r>
            <a:r>
              <a:rPr lang="ko-KR" altLang="en-US" sz="1600" b="1" spc="-105" dirty="0">
                <a:latin typeface="Malgun Gothic"/>
                <a:cs typeface="Malgun Gothic"/>
              </a:rPr>
              <a:t> </a:t>
            </a:r>
            <a:r>
              <a:rPr lang="ko-KR" altLang="en-US" sz="1600" b="1" spc="-5" dirty="0">
                <a:latin typeface="Malgun Gothic"/>
                <a:cs typeface="Malgun Gothic"/>
              </a:rPr>
              <a:t>강의진행 방법</a:t>
            </a:r>
            <a:endParaRPr lang="ko-KR" altLang="en-US" sz="1600" dirty="0">
              <a:latin typeface="Malgun Gothic"/>
              <a:cs typeface="Malgun Gothic"/>
            </a:endParaRPr>
          </a:p>
          <a:p>
            <a:pPr marL="129539" indent="-116839" algn="just">
              <a:lnSpc>
                <a:spcPct val="100000"/>
              </a:lnSpc>
              <a:spcBef>
                <a:spcPts val="894"/>
              </a:spcBef>
              <a:buChar char="∙"/>
              <a:tabLst>
                <a:tab pos="130175" algn="l"/>
              </a:tabLst>
            </a:pPr>
            <a:r>
              <a:rPr lang="ko-KR" altLang="en-US" sz="1400" b="1" spc="-15" dirty="0">
                <a:latin typeface="Malgun Gothic"/>
                <a:cs typeface="Malgun Gothic"/>
              </a:rPr>
              <a:t>대면 강의</a:t>
            </a:r>
            <a:endParaRPr lang="en-US" altLang="ko-KR" sz="1400" b="1" spc="-15" dirty="0">
              <a:latin typeface="Malgun Gothic"/>
              <a:cs typeface="Malgun Gothic"/>
            </a:endParaRPr>
          </a:p>
          <a:p>
            <a:pPr marL="129539" indent="-116839" algn="just">
              <a:spcBef>
                <a:spcPts val="894"/>
              </a:spcBef>
              <a:buFontTx/>
              <a:buChar char="∙"/>
              <a:tabLst>
                <a:tab pos="130175" algn="l"/>
              </a:tabLst>
            </a:pPr>
            <a:r>
              <a:rPr lang="en-US" altLang="ko-KR" sz="1400" b="1" spc="-15" dirty="0">
                <a:latin typeface="Malgun Gothic"/>
                <a:cs typeface="Times New Roman"/>
              </a:rPr>
              <a:t>HW</a:t>
            </a:r>
            <a:r>
              <a:rPr lang="ko-KR" altLang="en-US" sz="1400" b="1" spc="-15" dirty="0">
                <a:latin typeface="Malgun Gothic"/>
                <a:cs typeface="Times New Roman"/>
              </a:rPr>
              <a:t>은 </a:t>
            </a:r>
            <a:r>
              <a:rPr lang="en-US" altLang="ko-KR" sz="1400" b="1" spc="-15" dirty="0">
                <a:latin typeface="Malgun Gothic"/>
                <a:cs typeface="Times New Roman"/>
              </a:rPr>
              <a:t>pdf </a:t>
            </a:r>
            <a:r>
              <a:rPr lang="ko-KR" altLang="en-US" sz="1400" b="1" spc="-15" dirty="0">
                <a:latin typeface="Malgun Gothic"/>
                <a:cs typeface="Times New Roman"/>
              </a:rPr>
              <a:t>파일로 기한 내 온라인학습시스템</a:t>
            </a:r>
            <a:r>
              <a:rPr lang="en-US" altLang="ko-KR" sz="1400" b="1" spc="-15" dirty="0">
                <a:latin typeface="Malgun Gothic"/>
                <a:cs typeface="Times New Roman"/>
              </a:rPr>
              <a:t> </a:t>
            </a:r>
            <a:r>
              <a:rPr lang="ko-KR" altLang="en-US" sz="1400" b="1" spc="-15" dirty="0">
                <a:latin typeface="Malgun Gothic"/>
                <a:cs typeface="Times New Roman"/>
              </a:rPr>
              <a:t>상으로 제출</a:t>
            </a:r>
            <a:endParaRPr lang="en-US" altLang="ko-KR" sz="1400" b="1" spc="-15" dirty="0">
              <a:latin typeface="Malgun Gothic"/>
              <a:cs typeface="Times New Roman"/>
            </a:endParaRPr>
          </a:p>
          <a:p>
            <a:pPr marL="129539" indent="-116839" algn="just">
              <a:spcBef>
                <a:spcPts val="894"/>
              </a:spcBef>
              <a:buFontTx/>
              <a:buChar char="∙"/>
              <a:tabLst>
                <a:tab pos="130175" algn="l"/>
              </a:tabLst>
            </a:pPr>
            <a:r>
              <a:rPr lang="ko-KR" altLang="en-US" sz="1400" b="1" spc="-15" dirty="0">
                <a:latin typeface="Malgun Gothic"/>
                <a:cs typeface="Times New Roman"/>
              </a:rPr>
              <a:t>자기주도 학습 </a:t>
            </a:r>
            <a:r>
              <a:rPr lang="en-US" altLang="ko-KR" sz="1400" b="1" spc="-15" dirty="0">
                <a:latin typeface="Malgun Gothic"/>
                <a:cs typeface="Times New Roman"/>
              </a:rPr>
              <a:t>&amp; </a:t>
            </a:r>
            <a:r>
              <a:rPr lang="ko-KR" altLang="en-US" sz="1400" b="1" spc="-15" dirty="0" err="1">
                <a:latin typeface="Malgun Gothic"/>
                <a:cs typeface="Times New Roman"/>
              </a:rPr>
              <a:t>팀단위</a:t>
            </a:r>
            <a:r>
              <a:rPr lang="ko-KR" altLang="en-US" sz="1400" b="1" spc="-15" dirty="0">
                <a:latin typeface="Malgun Gothic"/>
                <a:cs typeface="Times New Roman"/>
              </a:rPr>
              <a:t> 학습 적극 권장</a:t>
            </a:r>
            <a:endParaRPr lang="en-US" altLang="ko-KR" sz="1400" b="1" spc="-15" dirty="0">
              <a:latin typeface="Malgun Gothic"/>
              <a:cs typeface="Times New Roman"/>
            </a:endParaRPr>
          </a:p>
          <a:p>
            <a:pPr marL="129539" indent="-116839" algn="just">
              <a:spcBef>
                <a:spcPts val="894"/>
              </a:spcBef>
              <a:buFontTx/>
              <a:buChar char="∙"/>
              <a:tabLst>
                <a:tab pos="130175" algn="l"/>
              </a:tabLst>
            </a:pPr>
            <a:r>
              <a:rPr lang="ko-KR" altLang="en-US" sz="1400" b="1" spc="-15" dirty="0">
                <a:latin typeface="Malgun Gothic"/>
                <a:cs typeface="Times New Roman"/>
              </a:rPr>
              <a:t>진도</a:t>
            </a:r>
            <a:r>
              <a:rPr lang="en-US" altLang="ko-KR" sz="1400" b="1" spc="-15" dirty="0">
                <a:latin typeface="Malgun Gothic"/>
                <a:cs typeface="Times New Roman"/>
              </a:rPr>
              <a:t> </a:t>
            </a:r>
            <a:r>
              <a:rPr lang="ko-KR" altLang="en-US" sz="1400" b="1" spc="-15" dirty="0">
                <a:latin typeface="Malgun Gothic"/>
                <a:cs typeface="Times New Roman"/>
              </a:rPr>
              <a:t>상황에 따라 금요일 </a:t>
            </a:r>
            <a:r>
              <a:rPr lang="ko-KR" altLang="en-US" sz="1400" b="1" spc="-15" dirty="0">
                <a:solidFill>
                  <a:srgbClr val="C00000"/>
                </a:solidFill>
                <a:latin typeface="Malgun Gothic"/>
                <a:cs typeface="Times New Roman"/>
              </a:rPr>
              <a:t>온라인 보충 진도 진행 가능</a:t>
            </a:r>
            <a:r>
              <a:rPr lang="ko-KR" altLang="en-US" sz="1400" b="1" spc="-15" dirty="0">
                <a:latin typeface="Malgun Gothic"/>
                <a:cs typeface="Times New Roman"/>
              </a:rPr>
              <a:t> </a:t>
            </a:r>
            <a:endParaRPr lang="en-US" altLang="ko-KR" sz="1400" b="1" spc="-15" dirty="0">
              <a:latin typeface="Malgun Gothic"/>
              <a:cs typeface="Times New Roman"/>
            </a:endParaRPr>
          </a:p>
          <a:p>
            <a:pPr marL="129539" indent="-116839" algn="just">
              <a:spcBef>
                <a:spcPts val="894"/>
              </a:spcBef>
              <a:buFontTx/>
              <a:buChar char="∙"/>
              <a:tabLst>
                <a:tab pos="130175" algn="l"/>
              </a:tabLst>
            </a:pPr>
            <a:endParaRPr lang="en-US" altLang="ko-KR" sz="1400" b="1" spc="-15" dirty="0">
              <a:latin typeface="Malgun Gothic"/>
              <a:cs typeface="Times New Roman"/>
            </a:endParaRPr>
          </a:p>
          <a:p>
            <a:pPr marL="129539" indent="-116839" algn="just">
              <a:lnSpc>
                <a:spcPct val="100000"/>
              </a:lnSpc>
              <a:spcBef>
                <a:spcPts val="894"/>
              </a:spcBef>
              <a:buChar char="∙"/>
              <a:tabLst>
                <a:tab pos="130175" algn="l"/>
              </a:tabLst>
            </a:pPr>
            <a:endParaRPr lang="en-US" altLang="ko-KR" sz="1400" b="1" spc="-15" dirty="0">
              <a:latin typeface="Malgun Gothic"/>
              <a:cs typeface="Malgun Gothic"/>
            </a:endParaRPr>
          </a:p>
          <a:p>
            <a:pPr marL="129539" indent="-116839" algn="just">
              <a:lnSpc>
                <a:spcPct val="100000"/>
              </a:lnSpc>
              <a:spcBef>
                <a:spcPts val="894"/>
              </a:spcBef>
              <a:buChar char="∙"/>
              <a:tabLst>
                <a:tab pos="130175" algn="l"/>
              </a:tabLst>
            </a:pPr>
            <a:endParaRPr lang="en-US" altLang="ko-KR" sz="1400" b="1" spc="-15" dirty="0">
              <a:latin typeface="Malgun Gothic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altLang="ko-KR" sz="1600" b="1" spc="-5" dirty="0">
                <a:latin typeface="Malgun Gothic"/>
                <a:cs typeface="Malgun Gothic"/>
              </a:rPr>
              <a:t>※ </a:t>
            </a:r>
            <a:r>
              <a:rPr lang="ko-KR" altLang="en-US" sz="1600" b="1" spc="-5" dirty="0">
                <a:latin typeface="Malgun Gothic"/>
                <a:cs typeface="Malgun Gothic"/>
              </a:rPr>
              <a:t>과제 및</a:t>
            </a:r>
            <a:r>
              <a:rPr lang="ko-KR" altLang="en-US" sz="1600" b="1" spc="-75" dirty="0">
                <a:latin typeface="Malgun Gothic"/>
                <a:cs typeface="Malgun Gothic"/>
              </a:rPr>
              <a:t> </a:t>
            </a:r>
            <a:r>
              <a:rPr lang="ko-KR" altLang="en-US" sz="1600" b="1" spc="-5" dirty="0">
                <a:latin typeface="Malgun Gothic"/>
                <a:cs typeface="Malgun Gothic"/>
              </a:rPr>
              <a:t>평가방법</a:t>
            </a:r>
            <a:endParaRPr lang="ko-KR" altLang="en-US" sz="1600" dirty="0">
              <a:latin typeface="Malgun Gothic"/>
              <a:cs typeface="Malgun Gothic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sz="1400" b="1" dirty="0">
                <a:latin typeface="Malgun Gothic"/>
                <a:cs typeface="Malgun Gothic"/>
              </a:rPr>
              <a:t>: </a:t>
            </a:r>
            <a:r>
              <a:rPr lang="ko-KR" altLang="en-US" sz="1400" b="1" dirty="0">
                <a:latin typeface="Malgun Gothic"/>
                <a:cs typeface="Malgun Gothic"/>
              </a:rPr>
              <a:t>중간고사 </a:t>
            </a:r>
            <a:r>
              <a:rPr lang="en-US" altLang="ko-KR" sz="1400" b="1" spc="-5" dirty="0">
                <a:latin typeface="Malgun Gothic"/>
                <a:cs typeface="Malgun Gothic"/>
              </a:rPr>
              <a:t>45%, </a:t>
            </a:r>
            <a:r>
              <a:rPr lang="ko-KR" altLang="en-US" sz="1400" b="1" dirty="0">
                <a:latin typeface="Malgun Gothic"/>
                <a:cs typeface="Malgun Gothic"/>
              </a:rPr>
              <a:t>기말고사 </a:t>
            </a:r>
            <a:r>
              <a:rPr lang="en-US" altLang="ko-KR" sz="1400" b="1" spc="-5" dirty="0">
                <a:latin typeface="Malgun Gothic"/>
                <a:cs typeface="Malgun Gothic"/>
              </a:rPr>
              <a:t>45%, </a:t>
            </a:r>
            <a:r>
              <a:rPr lang="ko-KR" altLang="en-US" sz="1400" b="1" dirty="0">
                <a:latin typeface="Malgun Gothic"/>
                <a:cs typeface="Malgun Gothic"/>
              </a:rPr>
              <a:t>과제물 </a:t>
            </a:r>
            <a:r>
              <a:rPr lang="en-US" altLang="ko-KR" sz="1400" b="1" spc="-5" dirty="0">
                <a:latin typeface="Malgun Gothic"/>
                <a:cs typeface="Malgun Gothic"/>
              </a:rPr>
              <a:t>5% </a:t>
            </a:r>
            <a:r>
              <a:rPr lang="ko-KR" altLang="en-US" sz="1400" b="1" spc="-5" dirty="0">
                <a:latin typeface="Malgun Gothic"/>
                <a:cs typeface="Malgun Gothic"/>
              </a:rPr>
              <a:t>및 </a:t>
            </a:r>
            <a:r>
              <a:rPr lang="ko-KR" altLang="en-US" sz="1400" b="1" dirty="0">
                <a:latin typeface="Malgun Gothic"/>
                <a:cs typeface="Malgun Gothic"/>
              </a:rPr>
              <a:t>출석 </a:t>
            </a:r>
            <a:r>
              <a:rPr lang="en-US" altLang="ko-KR" sz="1400" b="1" spc="-5" dirty="0">
                <a:latin typeface="Malgun Gothic"/>
                <a:cs typeface="Malgun Gothic"/>
              </a:rPr>
              <a:t>5%</a:t>
            </a: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ko-KR" altLang="en-US" sz="1400" b="1" spc="-5" dirty="0">
                <a:latin typeface="Malgun Gothic"/>
                <a:cs typeface="Malgun Gothic"/>
              </a:rPr>
              <a:t>  과제물 제출 </a:t>
            </a:r>
            <a:r>
              <a:rPr lang="en-US" altLang="ko-KR" sz="1400" b="1" spc="-5" dirty="0">
                <a:latin typeface="Malgun Gothic"/>
                <a:cs typeface="Malgun Gothic"/>
              </a:rPr>
              <a:t>delay </a:t>
            </a:r>
            <a:r>
              <a:rPr lang="ko-KR" altLang="en-US" sz="1400" b="1" spc="-5" dirty="0">
                <a:latin typeface="Malgun Gothic"/>
                <a:cs typeface="Malgun Gothic"/>
              </a:rPr>
              <a:t>시</a:t>
            </a:r>
            <a:r>
              <a:rPr lang="en-US" altLang="ko-KR" sz="1400" b="1" spc="-5" dirty="0">
                <a:latin typeface="Malgun Gothic"/>
                <a:cs typeface="Malgun Gothic"/>
              </a:rPr>
              <a:t>, HW </a:t>
            </a:r>
            <a:r>
              <a:rPr lang="ko-KR" altLang="en-US" sz="1400" b="1" spc="-5" dirty="0">
                <a:latin typeface="Malgun Gothic"/>
                <a:cs typeface="Malgun Gothic"/>
              </a:rPr>
              <a:t>점수 감점</a:t>
            </a:r>
            <a:endParaRPr lang="en-US" altLang="ko-KR" sz="1400" b="1" spc="-5" dirty="0">
              <a:latin typeface="Malgun Gothic"/>
              <a:cs typeface="Malgun Gothic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sz="1400" b="1" spc="-5" dirty="0">
                <a:latin typeface="Malgun Gothic"/>
                <a:cs typeface="Malgun Gothic"/>
              </a:rPr>
              <a:t>  </a:t>
            </a:r>
            <a:r>
              <a:rPr lang="ko-KR" altLang="en-US" sz="1400" b="1" spc="-5" dirty="0">
                <a:latin typeface="Malgun Gothic"/>
                <a:cs typeface="Malgun Gothic"/>
              </a:rPr>
              <a:t>과제물 제출은 팀단위로 수행하여 제출 가능 </a:t>
            </a:r>
            <a:r>
              <a:rPr lang="en-US" altLang="ko-KR" sz="1400" b="1" spc="-5" dirty="0">
                <a:latin typeface="Malgun Gothic"/>
                <a:cs typeface="Malgun Gothic"/>
              </a:rPr>
              <a:t>(</a:t>
            </a:r>
            <a:r>
              <a:rPr lang="ko-KR" altLang="en-US" sz="1400" b="1" spc="-5" dirty="0">
                <a:latin typeface="Malgun Gothic"/>
                <a:cs typeface="Malgun Gothic"/>
              </a:rPr>
              <a:t>최대 </a:t>
            </a:r>
            <a:r>
              <a:rPr lang="en-US" altLang="ko-KR" sz="1400" b="1" spc="-5" dirty="0">
                <a:latin typeface="Malgun Gothic"/>
                <a:cs typeface="Malgun Gothic"/>
              </a:rPr>
              <a:t>4</a:t>
            </a:r>
            <a:r>
              <a:rPr lang="ko-KR" altLang="en-US" sz="1400" b="1" spc="-5" dirty="0">
                <a:latin typeface="Malgun Gothic"/>
                <a:cs typeface="Malgun Gothic"/>
              </a:rPr>
              <a:t>인 이하 권장</a:t>
            </a:r>
            <a:r>
              <a:rPr lang="en-US" altLang="ko-KR" sz="1400" b="1" spc="-5" dirty="0">
                <a:latin typeface="Malgun Gothic"/>
                <a:cs typeface="Malgun Gothic"/>
              </a:rPr>
              <a:t>)</a:t>
            </a: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sz="1400" b="1" spc="-5" dirty="0">
                <a:latin typeface="Malgun Gothic"/>
                <a:cs typeface="Malgun Gothic"/>
              </a:rPr>
              <a:t>  (</a:t>
            </a:r>
            <a:r>
              <a:rPr lang="ko-KR" altLang="en-US" sz="1400" b="1" spc="-5" dirty="0">
                <a:solidFill>
                  <a:srgbClr val="FF0000"/>
                </a:solidFill>
                <a:latin typeface="Malgun Gothic"/>
                <a:cs typeface="Malgun Gothic"/>
              </a:rPr>
              <a:t>같이 고민하고 같이 공부해 봅시다</a:t>
            </a:r>
            <a:r>
              <a:rPr lang="en-US" altLang="ko-KR" sz="1400" b="1" spc="-5" dirty="0">
                <a:latin typeface="Malgun Gothic"/>
                <a:cs typeface="Malgun Gothic"/>
              </a:rPr>
              <a:t>. </a:t>
            </a:r>
            <a:r>
              <a:rPr lang="ko-KR" altLang="en-US" sz="1400" b="1" spc="-5" dirty="0">
                <a:latin typeface="Malgun Gothic"/>
                <a:cs typeface="Malgun Gothic"/>
              </a:rPr>
              <a:t>물론</a:t>
            </a:r>
            <a:r>
              <a:rPr lang="en-US" altLang="ko-KR" sz="1400" b="1" spc="-5" dirty="0">
                <a:latin typeface="Malgun Gothic"/>
                <a:cs typeface="Malgun Gothic"/>
              </a:rPr>
              <a:t> </a:t>
            </a:r>
            <a:r>
              <a:rPr lang="ko-KR" altLang="en-US" sz="1400" b="1" spc="-5" dirty="0">
                <a:latin typeface="Malgun Gothic"/>
                <a:cs typeface="Malgun Gothic"/>
              </a:rPr>
              <a:t>굳이 </a:t>
            </a:r>
            <a:r>
              <a:rPr lang="en-US" altLang="ko-KR" sz="1400" b="1" spc="-5" dirty="0">
                <a:latin typeface="Malgun Gothic"/>
                <a:cs typeface="Malgun Gothic"/>
              </a:rPr>
              <a:t>1</a:t>
            </a:r>
            <a:r>
              <a:rPr lang="ko-KR" altLang="en-US" sz="1400" b="1" spc="-5" dirty="0">
                <a:latin typeface="Malgun Gothic"/>
                <a:cs typeface="Malgun Gothic"/>
              </a:rPr>
              <a:t>인 </a:t>
            </a:r>
            <a:r>
              <a:rPr lang="en-US" altLang="ko-KR" sz="1400" b="1" spc="-5" dirty="0">
                <a:latin typeface="Malgun Gothic"/>
                <a:cs typeface="Malgun Gothic"/>
              </a:rPr>
              <a:t>HW </a:t>
            </a:r>
            <a:r>
              <a:rPr lang="ko-KR" altLang="en-US" sz="1400" b="1" spc="-5" dirty="0">
                <a:latin typeface="Malgun Gothic"/>
                <a:cs typeface="Malgun Gothic"/>
              </a:rPr>
              <a:t>수행하겠다고 해도 </a:t>
            </a:r>
            <a:r>
              <a:rPr lang="en-US" altLang="ko-KR" sz="1400" b="1" spc="-5" dirty="0">
                <a:latin typeface="Malgun Gothic"/>
                <a:cs typeface="Malgun Gothic"/>
              </a:rPr>
              <a:t>ok..)</a:t>
            </a: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sz="1400" b="1" spc="-5" dirty="0">
                <a:latin typeface="Malgun Gothic"/>
                <a:cs typeface="Malgun Gothic"/>
              </a:rPr>
              <a:t>  </a:t>
            </a:r>
            <a:r>
              <a:rPr lang="ko-KR" altLang="en-US" sz="1400" b="1" spc="-5" dirty="0">
                <a:latin typeface="Malgun Gothic"/>
                <a:cs typeface="Malgun Gothic"/>
              </a:rPr>
              <a:t>팀별로 과제 수행 시에도 </a:t>
            </a:r>
            <a:r>
              <a:rPr lang="en-US" altLang="ko-KR" sz="1400" b="1" spc="-5" dirty="0">
                <a:latin typeface="Malgun Gothic"/>
                <a:cs typeface="Malgun Gothic"/>
              </a:rPr>
              <a:t>pdf</a:t>
            </a:r>
            <a:r>
              <a:rPr lang="ko-KR" altLang="en-US" sz="1400" b="1" spc="-5" dirty="0">
                <a:latin typeface="Malgun Gothic"/>
                <a:cs typeface="Malgun Gothic"/>
              </a:rPr>
              <a:t>는 </a:t>
            </a:r>
            <a:r>
              <a:rPr lang="ko-KR" altLang="en-US" sz="1400" b="1" spc="-5" dirty="0" err="1">
                <a:latin typeface="Malgun Gothic"/>
                <a:cs typeface="Malgun Gothic"/>
              </a:rPr>
              <a:t>팀원명</a:t>
            </a:r>
            <a:r>
              <a:rPr lang="ko-KR" altLang="en-US" sz="1400" b="1" spc="-5" dirty="0">
                <a:latin typeface="Malgun Gothic"/>
                <a:cs typeface="Malgun Gothic"/>
              </a:rPr>
              <a:t> </a:t>
            </a:r>
            <a:r>
              <a:rPr lang="en-US" altLang="ko-KR" sz="1400" b="1" spc="-5" dirty="0">
                <a:latin typeface="Malgun Gothic"/>
                <a:cs typeface="Malgun Gothic"/>
              </a:rPr>
              <a:t>&amp;</a:t>
            </a:r>
            <a:r>
              <a:rPr lang="ko-KR" altLang="en-US" sz="1400" b="1" spc="-5" dirty="0">
                <a:latin typeface="Malgun Gothic"/>
                <a:cs typeface="Malgun Gothic"/>
              </a:rPr>
              <a:t> 제출자명 모두 기재 후 학생 개별 모두 제출 바람</a:t>
            </a:r>
            <a:endParaRPr lang="en-US" altLang="ko-KR" sz="1400" b="1" spc="-5" dirty="0">
              <a:latin typeface="Malgun Gothic"/>
              <a:cs typeface="Malgun Gothic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sz="1400" b="1" spc="-5" dirty="0">
                <a:latin typeface="Malgun Gothic"/>
                <a:cs typeface="Malgun Gothic"/>
              </a:rPr>
              <a:t>  (</a:t>
            </a:r>
            <a:r>
              <a:rPr lang="ko-KR" altLang="en-US" sz="1400" b="1" spc="-5" dirty="0">
                <a:latin typeface="Malgun Gothic"/>
                <a:cs typeface="Malgun Gothic"/>
              </a:rPr>
              <a:t>제출자명 제외하고 동일 </a:t>
            </a:r>
            <a:r>
              <a:rPr lang="en-US" altLang="ko-KR" sz="1400" b="1" spc="-5" dirty="0">
                <a:latin typeface="Malgun Gothic"/>
                <a:cs typeface="Malgun Gothic"/>
              </a:rPr>
              <a:t>pdf </a:t>
            </a:r>
            <a:r>
              <a:rPr lang="ko-KR" altLang="en-US" sz="1400" b="1" spc="-5" dirty="0" err="1">
                <a:latin typeface="Malgun Gothic"/>
                <a:cs typeface="Malgun Gothic"/>
              </a:rPr>
              <a:t>파일이어도</a:t>
            </a:r>
            <a:r>
              <a:rPr lang="ko-KR" altLang="en-US" sz="1400" b="1" spc="-5" dirty="0">
                <a:latin typeface="Malgun Gothic"/>
                <a:cs typeface="Malgun Gothic"/>
              </a:rPr>
              <a:t> </a:t>
            </a:r>
            <a:r>
              <a:rPr lang="en-US" altLang="ko-KR" sz="1400" b="1" spc="-5" dirty="0">
                <a:latin typeface="Malgun Gothic"/>
                <a:cs typeface="Malgun Gothic"/>
              </a:rPr>
              <a:t>ok !)</a:t>
            </a: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sz="1400" b="1" spc="-5" dirty="0">
                <a:latin typeface="Malgun Gothic"/>
                <a:cs typeface="Malgun Gothic"/>
              </a:rPr>
              <a:t>  (</a:t>
            </a:r>
            <a:r>
              <a:rPr lang="ko-KR" altLang="en-US" sz="1400" b="1" spc="-5" dirty="0">
                <a:latin typeface="Malgun Gothic"/>
                <a:cs typeface="Malgun Gothic"/>
              </a:rPr>
              <a:t>온라인 시스템 상에서 </a:t>
            </a:r>
            <a:r>
              <a:rPr lang="en-US" altLang="ko-KR" sz="1400" b="1" spc="-5" dirty="0">
                <a:latin typeface="Malgun Gothic"/>
                <a:cs typeface="Malgun Gothic"/>
              </a:rPr>
              <a:t>HW </a:t>
            </a:r>
            <a:r>
              <a:rPr lang="ko-KR" altLang="en-US" sz="1400" b="1" spc="-5" dirty="0">
                <a:latin typeface="Malgun Gothic"/>
                <a:cs typeface="Malgun Gothic"/>
              </a:rPr>
              <a:t>제출 유무 판별을 위해서</a:t>
            </a:r>
            <a:r>
              <a:rPr lang="en-US" altLang="ko-KR" sz="1400" b="1" spc="-5" dirty="0">
                <a:latin typeface="Malgun Gothic"/>
                <a:cs typeface="Malgun Gothic"/>
              </a:rPr>
              <a:t>…)</a:t>
            </a:r>
            <a:endParaRPr lang="ko-KR" altLang="en-US" sz="1400" b="1" spc="-5" dirty="0">
              <a:latin typeface="Malgun Gothic"/>
              <a:cs typeface="Malgun Gothic"/>
            </a:endParaRPr>
          </a:p>
          <a:p>
            <a:pPr marL="129539" indent="-116839" algn="just">
              <a:lnSpc>
                <a:spcPct val="100000"/>
              </a:lnSpc>
              <a:spcBef>
                <a:spcPts val="894"/>
              </a:spcBef>
              <a:buChar char="∙"/>
              <a:tabLst>
                <a:tab pos="130175" algn="l"/>
              </a:tabLst>
            </a:pPr>
            <a:endParaRPr lang="ko-KR" altLang="en-US" sz="1400" dirty="0">
              <a:latin typeface="Times New Roman"/>
              <a:cs typeface="Times New Roman"/>
            </a:endParaRPr>
          </a:p>
          <a:p>
            <a:pPr marL="129539" indent="-116839" algn="just">
              <a:lnSpc>
                <a:spcPct val="100000"/>
              </a:lnSpc>
              <a:spcBef>
                <a:spcPts val="894"/>
              </a:spcBef>
              <a:buChar char="∙"/>
              <a:tabLst>
                <a:tab pos="130175" algn="l"/>
              </a:tabLst>
            </a:pP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159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0604"/>
            <a:ext cx="9144000" cy="73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38031" y="0"/>
            <a:ext cx="505968" cy="507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79142" y="1075616"/>
            <a:ext cx="45857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ko-KR" altLang="en-US" sz="3600" dirty="0">
                <a:solidFill>
                  <a:srgbClr val="C00000"/>
                </a:solidFill>
              </a:rPr>
              <a:t>물리전자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47800" y="2118921"/>
            <a:ext cx="7114031" cy="4193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1230" algn="ctr">
              <a:lnSpc>
                <a:spcPct val="100000"/>
              </a:lnSpc>
            </a:pPr>
            <a:r>
              <a:rPr sz="1600" b="1" dirty="0">
                <a:latin typeface="Malgun Gothic"/>
                <a:cs typeface="Malgun Gothic"/>
              </a:rPr>
              <a:t>교과목코드 :</a:t>
            </a:r>
            <a:r>
              <a:rPr sz="1600" b="1" spc="-95" dirty="0">
                <a:latin typeface="Malgun Gothic"/>
                <a:cs typeface="Malgun Gothic"/>
              </a:rPr>
              <a:t> </a:t>
            </a:r>
            <a:r>
              <a:rPr lang="en-US" sz="1600" b="1" dirty="0">
                <a:latin typeface="Malgun Gothic"/>
                <a:cs typeface="Malgun Gothic"/>
              </a:rPr>
              <a:t>ELEC0311-005</a:t>
            </a:r>
            <a:endParaRPr sz="1600" dirty="0">
              <a:latin typeface="Malgun Gothic"/>
              <a:cs typeface="Malgun Gothic"/>
            </a:endParaRPr>
          </a:p>
          <a:p>
            <a:pPr marL="1294130" marR="2270760" indent="-635" algn="ctr">
              <a:lnSpc>
                <a:spcPts val="3240"/>
              </a:lnSpc>
              <a:spcBef>
                <a:spcPts val="40"/>
              </a:spcBef>
            </a:pPr>
            <a:r>
              <a:rPr lang="ko-KR" altLang="en-US" sz="1800" b="1" dirty="0">
                <a:latin typeface="Malgun Gothic"/>
                <a:cs typeface="Malgun Gothic"/>
              </a:rPr>
              <a:t>월</a:t>
            </a:r>
            <a:r>
              <a:rPr sz="1800" b="1" dirty="0">
                <a:latin typeface="Malgun Gothic"/>
                <a:cs typeface="Malgun Gothic"/>
              </a:rPr>
              <a:t>(</a:t>
            </a:r>
            <a:r>
              <a:rPr lang="en-US" b="1" dirty="0">
                <a:latin typeface="Malgun Gothic"/>
                <a:cs typeface="Malgun Gothic"/>
              </a:rPr>
              <a:t>10</a:t>
            </a:r>
            <a:r>
              <a:rPr sz="1800" b="1" dirty="0">
                <a:latin typeface="Malgun Gothic"/>
                <a:cs typeface="Malgun Gothic"/>
              </a:rPr>
              <a:t>:</a:t>
            </a:r>
            <a:r>
              <a:rPr lang="en-US" sz="1800" b="1" dirty="0">
                <a:latin typeface="Malgun Gothic"/>
                <a:cs typeface="Malgun Gothic"/>
              </a:rPr>
              <a:t>3</a:t>
            </a:r>
            <a:r>
              <a:rPr sz="1800" b="1" dirty="0">
                <a:latin typeface="Malgun Gothic"/>
                <a:cs typeface="Malgun Gothic"/>
              </a:rPr>
              <a:t>0 ~ </a:t>
            </a:r>
            <a:r>
              <a:rPr lang="en-US" b="1" dirty="0">
                <a:latin typeface="Malgun Gothic"/>
                <a:cs typeface="Malgun Gothic"/>
              </a:rPr>
              <a:t>12</a:t>
            </a:r>
            <a:r>
              <a:rPr sz="1800" b="1" dirty="0">
                <a:latin typeface="Malgun Gothic"/>
                <a:cs typeface="Malgun Gothic"/>
              </a:rPr>
              <a:t>:</a:t>
            </a:r>
            <a:r>
              <a:rPr lang="en-US" sz="1800" b="1" dirty="0">
                <a:latin typeface="Malgun Gothic"/>
                <a:cs typeface="Malgun Gothic"/>
              </a:rPr>
              <a:t>0</a:t>
            </a:r>
            <a:r>
              <a:rPr sz="1800" b="1" dirty="0">
                <a:latin typeface="Malgun Gothic"/>
                <a:cs typeface="Malgun Gothic"/>
              </a:rPr>
              <a:t>0) ;</a:t>
            </a:r>
            <a:r>
              <a:rPr sz="1800" b="1" spc="-8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IT</a:t>
            </a:r>
            <a:r>
              <a:rPr lang="en-US" sz="1800" b="1" spc="-5" dirty="0">
                <a:latin typeface="Malgun Gothic"/>
                <a:cs typeface="Malgun Gothic"/>
              </a:rPr>
              <a:t>3</a:t>
            </a:r>
            <a:r>
              <a:rPr sz="1800" b="1" spc="-5" dirty="0">
                <a:latin typeface="Malgun Gothic"/>
                <a:cs typeface="Malgun Gothic"/>
              </a:rPr>
              <a:t>-</a:t>
            </a:r>
            <a:r>
              <a:rPr lang="en-US" sz="1800" b="1" spc="-5" dirty="0">
                <a:latin typeface="Malgun Gothic"/>
                <a:cs typeface="Malgun Gothic"/>
              </a:rPr>
              <a:t>111</a:t>
            </a:r>
            <a:r>
              <a:rPr sz="1800" b="1" spc="-5" dirty="0">
                <a:latin typeface="Malgun Gothic"/>
                <a:cs typeface="Malgun Gothic"/>
              </a:rPr>
              <a:t>  </a:t>
            </a:r>
            <a:endParaRPr lang="en-US" sz="1800" b="1" spc="-5" dirty="0">
              <a:latin typeface="Malgun Gothic"/>
              <a:cs typeface="Malgun Gothic"/>
            </a:endParaRPr>
          </a:p>
          <a:p>
            <a:pPr marL="1294130" marR="2270760" indent="-635" algn="ctr">
              <a:lnSpc>
                <a:spcPts val="3240"/>
              </a:lnSpc>
              <a:spcBef>
                <a:spcPts val="40"/>
              </a:spcBef>
            </a:pPr>
            <a:r>
              <a:rPr lang="ko-KR" altLang="en-US" sz="1800" b="1" dirty="0">
                <a:latin typeface="Malgun Gothic"/>
                <a:cs typeface="Malgun Gothic"/>
              </a:rPr>
              <a:t>수</a:t>
            </a:r>
            <a:r>
              <a:rPr sz="1800" b="1" dirty="0">
                <a:latin typeface="Malgun Gothic"/>
                <a:cs typeface="Malgun Gothic"/>
              </a:rPr>
              <a:t>(</a:t>
            </a:r>
            <a:r>
              <a:rPr lang="en-US" b="1" dirty="0">
                <a:latin typeface="Malgun Gothic"/>
                <a:cs typeface="Malgun Gothic"/>
              </a:rPr>
              <a:t>13</a:t>
            </a:r>
            <a:r>
              <a:rPr lang="en-US" sz="1800" b="1" dirty="0">
                <a:latin typeface="Malgun Gothic"/>
                <a:cs typeface="Malgun Gothic"/>
              </a:rPr>
              <a:t>:3</a:t>
            </a:r>
            <a:r>
              <a:rPr sz="1800" b="1" dirty="0">
                <a:latin typeface="Malgun Gothic"/>
                <a:cs typeface="Malgun Gothic"/>
              </a:rPr>
              <a:t>0 ~ </a:t>
            </a:r>
            <a:r>
              <a:rPr lang="en-US" sz="1800" b="1" dirty="0">
                <a:latin typeface="Malgun Gothic"/>
                <a:cs typeface="Malgun Gothic"/>
              </a:rPr>
              <a:t>15</a:t>
            </a:r>
            <a:r>
              <a:rPr sz="1800" b="1" dirty="0">
                <a:latin typeface="Malgun Gothic"/>
                <a:cs typeface="Malgun Gothic"/>
              </a:rPr>
              <a:t>:</a:t>
            </a:r>
            <a:r>
              <a:rPr lang="en-US" b="1" dirty="0">
                <a:latin typeface="Malgun Gothic"/>
                <a:cs typeface="Malgun Gothic"/>
              </a:rPr>
              <a:t>0</a:t>
            </a:r>
            <a:r>
              <a:rPr sz="1800" b="1" dirty="0">
                <a:latin typeface="Malgun Gothic"/>
                <a:cs typeface="Malgun Gothic"/>
              </a:rPr>
              <a:t>0) ;</a:t>
            </a:r>
            <a:r>
              <a:rPr sz="1800" b="1" spc="-8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IT</a:t>
            </a:r>
            <a:r>
              <a:rPr lang="en-US" b="1" spc="-5" dirty="0">
                <a:latin typeface="Malgun Gothic"/>
                <a:cs typeface="Malgun Gothic"/>
              </a:rPr>
              <a:t>3</a:t>
            </a:r>
            <a:r>
              <a:rPr sz="1800" b="1" spc="-5" dirty="0">
                <a:latin typeface="Malgun Gothic"/>
                <a:cs typeface="Malgun Gothic"/>
              </a:rPr>
              <a:t>-</a:t>
            </a:r>
            <a:r>
              <a:rPr lang="en-US" sz="1800" b="1" spc="-5" dirty="0">
                <a:latin typeface="Malgun Gothic"/>
                <a:cs typeface="Malgun Gothic"/>
              </a:rPr>
              <a:t>111</a:t>
            </a:r>
            <a:endParaRPr sz="1800" dirty="0">
              <a:latin typeface="Malgun Gothic"/>
              <a:cs typeface="Malgun Gothic"/>
            </a:endParaRPr>
          </a:p>
          <a:p>
            <a:pPr marR="979169" algn="ctr">
              <a:lnSpc>
                <a:spcPct val="100000"/>
              </a:lnSpc>
              <a:spcBef>
                <a:spcPts val="790"/>
              </a:spcBef>
            </a:pPr>
            <a:r>
              <a:rPr sz="1800" b="1" dirty="0">
                <a:latin typeface="Malgun Gothic"/>
                <a:cs typeface="Malgun Gothic"/>
              </a:rPr>
              <a:t>김 학린</a:t>
            </a:r>
            <a:r>
              <a:rPr sz="1800" b="1" spc="-6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(</a:t>
            </a:r>
            <a:r>
              <a:rPr sz="1800" b="1" spc="-5" dirty="0">
                <a:latin typeface="Malgun Gothic"/>
                <a:cs typeface="Malgun Gothic"/>
                <a:hlinkClick r:id="rId4"/>
              </a:rPr>
              <a:t>rineey@knu.ac.kr</a:t>
            </a:r>
            <a:r>
              <a:rPr lang="en-US" sz="1800" b="1" spc="-5" dirty="0">
                <a:latin typeface="Malgun Gothic"/>
                <a:cs typeface="Malgun Gothic"/>
              </a:rPr>
              <a:t>, 010-3386-0806</a:t>
            </a:r>
            <a:r>
              <a:rPr sz="1800" b="1" spc="-5" dirty="0">
                <a:latin typeface="Malgun Gothic"/>
                <a:cs typeface="Malgun Gothic"/>
              </a:rPr>
              <a:t>)</a:t>
            </a:r>
            <a:endParaRPr sz="1800" dirty="0">
              <a:latin typeface="Malgun Gothic"/>
              <a:cs typeface="Malgun Gothic"/>
            </a:endParaRPr>
          </a:p>
          <a:p>
            <a:pPr marL="1670685" marR="2647950" algn="ctr">
              <a:lnSpc>
                <a:spcPct val="150000"/>
              </a:lnSpc>
            </a:pPr>
            <a:r>
              <a:rPr sz="1800" b="1" dirty="0">
                <a:latin typeface="Malgun Gothic"/>
                <a:cs typeface="Malgun Gothic"/>
              </a:rPr>
              <a:t>연구교수실 :</a:t>
            </a:r>
            <a:r>
              <a:rPr sz="1800" b="1" spc="-5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IT3-303  </a:t>
            </a:r>
            <a:endParaRPr lang="en-US" sz="1800" b="1" spc="-5" dirty="0">
              <a:latin typeface="Malgun Gothic"/>
              <a:cs typeface="Malgun Gothic"/>
            </a:endParaRPr>
          </a:p>
          <a:p>
            <a:pPr marL="1670685" marR="2647950" algn="ctr">
              <a:lnSpc>
                <a:spcPct val="150000"/>
              </a:lnSpc>
            </a:pPr>
            <a:r>
              <a:rPr sz="1800" b="1" dirty="0" err="1">
                <a:latin typeface="Malgun Gothic"/>
                <a:cs typeface="Malgun Gothic"/>
              </a:rPr>
              <a:t>대학원생실</a:t>
            </a:r>
            <a:r>
              <a:rPr sz="1800" b="1" dirty="0">
                <a:latin typeface="Malgun Gothic"/>
                <a:cs typeface="Malgun Gothic"/>
              </a:rPr>
              <a:t> :</a:t>
            </a:r>
            <a:r>
              <a:rPr sz="1800" b="1" spc="-5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IT3-303</a:t>
            </a:r>
            <a:endParaRPr sz="1800" dirty="0">
              <a:latin typeface="Malgun Gothic"/>
              <a:cs typeface="Malgun Gothic"/>
            </a:endParaRPr>
          </a:p>
          <a:p>
            <a:pPr marR="977265" algn="ctr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Malgun Gothic"/>
                <a:cs typeface="Malgun Gothic"/>
              </a:rPr>
              <a:t>연구실 : </a:t>
            </a:r>
            <a:r>
              <a:rPr sz="1800" b="1" spc="-5" dirty="0">
                <a:solidFill>
                  <a:schemeClr val="accent6"/>
                </a:solidFill>
                <a:latin typeface="Malgun Gothic"/>
                <a:cs typeface="Malgun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Display/Organic Electronics</a:t>
            </a:r>
            <a:r>
              <a:rPr sz="1800" b="1" spc="40" dirty="0">
                <a:solidFill>
                  <a:schemeClr val="accent6"/>
                </a:solidFill>
                <a:latin typeface="Malgun Gothic"/>
                <a:cs typeface="Malgun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b="1" spc="-5" dirty="0">
                <a:solidFill>
                  <a:schemeClr val="accent6"/>
                </a:solidFill>
                <a:latin typeface="Malgun Gothic"/>
                <a:cs typeface="Malgun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Lab.</a:t>
            </a:r>
            <a:endParaRPr sz="1800" dirty="0">
              <a:solidFill>
                <a:schemeClr val="accent6"/>
              </a:solidFill>
              <a:latin typeface="Malgun Gothic"/>
              <a:cs typeface="Malgun Gothic"/>
            </a:endParaRPr>
          </a:p>
          <a:p>
            <a:pPr marL="2080895" algn="ctr">
              <a:lnSpc>
                <a:spcPct val="100000"/>
              </a:lnSpc>
              <a:spcBef>
                <a:spcPts val="969"/>
              </a:spcBef>
              <a:tabLst>
                <a:tab pos="4100195" algn="l"/>
              </a:tabLst>
            </a:pPr>
            <a:endParaRPr lang="en-US" altLang="ko-KR" dirty="0">
              <a:latin typeface="Times New Roman"/>
              <a:cs typeface="Times New Roman"/>
            </a:endParaRPr>
          </a:p>
          <a:p>
            <a:pPr marL="2080895" algn="ctr">
              <a:lnSpc>
                <a:spcPct val="100000"/>
              </a:lnSpc>
              <a:spcBef>
                <a:spcPts val="969"/>
              </a:spcBef>
              <a:tabLst>
                <a:tab pos="4100195" algn="l"/>
              </a:tabLst>
            </a:pPr>
            <a:endParaRPr lang="en-US" altLang="ko-KR" sz="1600" b="1" spc="-5" dirty="0">
              <a:latin typeface="Times New Roman"/>
              <a:cs typeface="Times New Roman"/>
            </a:endParaRPr>
          </a:p>
          <a:p>
            <a:pPr marL="2080895" algn="ctr">
              <a:lnSpc>
                <a:spcPct val="100000"/>
              </a:lnSpc>
              <a:spcBef>
                <a:spcPts val="969"/>
              </a:spcBef>
              <a:tabLst>
                <a:tab pos="4100195" algn="l"/>
              </a:tabLst>
            </a:pPr>
            <a:endParaRPr lang="en-US" altLang="ko-KR" sz="1600" b="1" spc="-5" dirty="0">
              <a:latin typeface="Times New Roman"/>
              <a:cs typeface="Times New Roman"/>
            </a:endParaRPr>
          </a:p>
          <a:p>
            <a:pPr marL="2080895" algn="ctr">
              <a:lnSpc>
                <a:spcPct val="100000"/>
              </a:lnSpc>
              <a:spcBef>
                <a:spcPts val="969"/>
              </a:spcBef>
              <a:tabLst>
                <a:tab pos="4100195" algn="l"/>
              </a:tabLst>
            </a:pPr>
            <a:r>
              <a:rPr lang="ko-KR" altLang="en-US" sz="1600" b="1" spc="-5" dirty="0">
                <a:latin typeface="Malgun Gothic"/>
                <a:cs typeface="Malgun Gothic"/>
              </a:rPr>
              <a:t>      강의조교 </a:t>
            </a:r>
            <a:r>
              <a:rPr lang="en-US" altLang="ko-KR" sz="1600" b="1" spc="-5" dirty="0">
                <a:latin typeface="Malgun Gothic"/>
                <a:cs typeface="Malgun Gothic"/>
              </a:rPr>
              <a:t>: </a:t>
            </a:r>
            <a:r>
              <a:rPr lang="ko-KR" altLang="en-US" sz="1600" b="1" spc="-5" dirty="0">
                <a:latin typeface="Malgun Gothic"/>
                <a:cs typeface="Malgun Gothic"/>
              </a:rPr>
              <a:t>정현수</a:t>
            </a:r>
            <a:r>
              <a:rPr lang="en-US" altLang="ko-KR" sz="1600" b="1" spc="-5" dirty="0">
                <a:latin typeface="Malgun Gothic"/>
                <a:cs typeface="Malgun Gothic"/>
              </a:rPr>
              <a:t>, 010-5769-1157,      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8266" y="446404"/>
            <a:ext cx="149433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b="1" spc="5" dirty="0">
                <a:latin typeface="+mj-ea"/>
                <a:ea typeface="+mj-ea"/>
                <a:cs typeface="Times New Roman"/>
              </a:rPr>
              <a:t>2025</a:t>
            </a:r>
            <a:r>
              <a:rPr lang="ko-KR" altLang="en-US" sz="1400" b="1" spc="5" dirty="0">
                <a:latin typeface="+mj-ea"/>
                <a:ea typeface="+mj-ea"/>
                <a:cs typeface="Times New Roman"/>
              </a:rPr>
              <a:t>년 </a:t>
            </a:r>
            <a:r>
              <a:rPr lang="en-US" altLang="ko-KR" sz="1400" b="1" spc="5" dirty="0">
                <a:latin typeface="+mj-ea"/>
                <a:ea typeface="+mj-ea"/>
                <a:cs typeface="Times New Roman"/>
              </a:rPr>
              <a:t>2</a:t>
            </a:r>
            <a:r>
              <a:rPr sz="1400" b="1" spc="5" dirty="0">
                <a:latin typeface="+mj-ea"/>
                <a:ea typeface="+mj-ea"/>
                <a:cs typeface="Gulim"/>
              </a:rPr>
              <a:t>학기</a:t>
            </a:r>
            <a:r>
              <a:rPr sz="1400" b="1" spc="-265" dirty="0">
                <a:latin typeface="+mj-ea"/>
                <a:ea typeface="+mj-ea"/>
                <a:cs typeface="Gulim"/>
              </a:rPr>
              <a:t> </a:t>
            </a:r>
            <a:r>
              <a:rPr sz="1400" b="1" spc="15" dirty="0">
                <a:latin typeface="+mj-ea"/>
                <a:ea typeface="+mj-ea"/>
                <a:cs typeface="Gulim"/>
              </a:rPr>
              <a:t>전공</a:t>
            </a:r>
            <a:endParaRPr sz="1400" b="1" dirty="0">
              <a:latin typeface="+mj-ea"/>
              <a:ea typeface="+mj-ea"/>
              <a:cs typeface="Guli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21045E-29B4-6847-7A3F-F34AF98829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4876800"/>
            <a:ext cx="838200" cy="1025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90628-63FE-23C9-8DAF-926F9C831D92}"/>
              </a:ext>
            </a:extLst>
          </p:cNvPr>
          <p:cNvSpPr txBox="1"/>
          <p:nvPr/>
        </p:nvSpPr>
        <p:spPr>
          <a:xfrm>
            <a:off x="6756907" y="630896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5" dirty="0">
                <a:latin typeface="Malgun Gothic"/>
                <a:cs typeface="Malgun Gothic"/>
                <a:hlinkClick r:id="rId7"/>
              </a:rPr>
              <a:t>abz6721@knu.ac.kr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285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0604"/>
            <a:ext cx="9144000" cy="73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38031" y="0"/>
            <a:ext cx="505968" cy="507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380232" y="831448"/>
            <a:ext cx="8799982" cy="307777"/>
          </a:xfrm>
        </p:spPr>
        <p:txBody>
          <a:bodyPr>
            <a:normAutofit/>
          </a:bodyPr>
          <a:lstStyle/>
          <a:p>
            <a:r>
              <a:rPr lang="ko-KR" altLang="en-US" dirty="0"/>
              <a:t>교과목 오픈 </a:t>
            </a:r>
            <a:r>
              <a:rPr lang="ko-KR" altLang="en-US" dirty="0" err="1"/>
              <a:t>단톡방</a:t>
            </a:r>
            <a:r>
              <a:rPr lang="ko-KR" altLang="en-US" dirty="0"/>
              <a:t> 개설 </a:t>
            </a:r>
            <a:r>
              <a:rPr lang="en-US" altLang="ko-KR" dirty="0"/>
              <a:t>: </a:t>
            </a:r>
            <a:r>
              <a:rPr lang="ko-KR" altLang="en-US" dirty="0"/>
              <a:t>물리전자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270" y="4191000"/>
            <a:ext cx="7988929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각종 긴급 공지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feedback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최신 디스플레이 동향 기사 전달 등의 창구로 적극 활용할 예정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690" y="5144494"/>
            <a:ext cx="83681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강의 수업관련 기본적 중요 공지 사항들은 온라인학습시스템 공지란을 통해서도 공지 예정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5690" y="6022620"/>
            <a:ext cx="75438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주차 내에 가입 완료 바람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알림 설정은 자체적으로 선택 바람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1458846"/>
            <a:ext cx="9067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marR="0" lvl="0" indent="-271463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카카오톡 상단의 돋보기 모양 눌러 검색</a:t>
            </a:r>
          </a:p>
          <a:p>
            <a:pPr marL="271463" marR="0" lvl="0" indent="-271463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"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김학린교수님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 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학기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물리전자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선택하여 입장</a:t>
            </a:r>
          </a:p>
          <a:p>
            <a:pPr marL="271463" marR="0" lvl="0" indent="-271463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참여코드 입력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doel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</a:t>
            </a:r>
          </a:p>
          <a:p>
            <a:pPr marL="271463" marR="0" lvl="0" indent="-271463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그룹채팅 참여 클릭</a:t>
            </a:r>
          </a:p>
          <a:p>
            <a:pPr marL="271463" marR="0" lvl="0" indent="-271463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프로필 설정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카카오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프렌즈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선택 후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학번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으로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71463" marR="0" lvl="0" indent="-271463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(ex 2024016415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정현수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19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115888"/>
            <a:ext cx="9144000" cy="73025"/>
          </a:xfrm>
          <a:prstGeom prst="rect">
            <a:avLst/>
          </a:prstGeom>
          <a:gradFill rotWithShape="1">
            <a:gsLst>
              <a:gs pos="0">
                <a:srgbClr val="EA0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24625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EA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115888"/>
            <a:ext cx="9036050" cy="629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  <a:defRPr/>
            </a:pPr>
            <a:endParaRPr lang="en-US" altLang="ko-KR" sz="1900" b="1" dirty="0"/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Introduction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Silicon Crystal Structure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Bond Model of Electrons and Holes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(Basic of quantum mechanics)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Energy Band Model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Semiconductors, Insulators, and Conductors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Electrons and Holes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Density of States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Thermal Equilibrium and the Fermi Function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General Theory of n and p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Carrier Concentrations at temperature variation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Thermal Motion of Carriers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Drift Current and Diffusion Current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Mid-term Exam.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Relationship between the Energy Diagram and V, E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Einstein Relationship between D &amp; mobility</a:t>
            </a:r>
          </a:p>
        </p:txBody>
      </p:sp>
    </p:spTree>
    <p:extLst>
      <p:ext uri="{BB962C8B-B14F-4D97-AF65-F5344CB8AC3E}">
        <p14:creationId xmlns:p14="http://schemas.microsoft.com/office/powerpoint/2010/main" val="413059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115888"/>
            <a:ext cx="9144000" cy="73025"/>
          </a:xfrm>
          <a:prstGeom prst="rect">
            <a:avLst/>
          </a:prstGeom>
          <a:gradFill rotWithShape="1">
            <a:gsLst>
              <a:gs pos="0">
                <a:srgbClr val="EA0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24625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EA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115888"/>
            <a:ext cx="9036050" cy="444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  <a:defRPr/>
            </a:pPr>
            <a:endParaRPr lang="en-US" altLang="ko-KR" sz="1900" b="1" dirty="0"/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 Electron and hole Recombination, thermal Generation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 Quasi-Equilibrium and Quasi-Fermi Levels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Device</a:t>
            </a: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Fabrication Technology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11. PN Junction Theory (I) &amp; (II)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strike="sngStrike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Metal Semiconductor Junctions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strike="sngStrike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600" b="1" strike="sngStrike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Schottky</a:t>
            </a:r>
            <a:r>
              <a:rPr lang="en-US" altLang="ko-KR" sz="1600" b="1" strike="sngStrike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Barriers, Thermionic Emission Theory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strike="sngStrike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600" b="1" strike="sngStrike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Schottky</a:t>
            </a:r>
            <a:r>
              <a:rPr lang="en-US" altLang="ko-KR" sz="1600" b="1" strike="sngStrike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diodes, Quantum mechanical Tunneling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strike="sngStrike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600" b="1" strike="sngStrike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Ohmic</a:t>
            </a:r>
            <a:r>
              <a:rPr lang="en-US" altLang="ko-KR" sz="1600" b="1" strike="sngStrike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Contacts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12. Final Exam.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Application to Optoelectronic Devices</a:t>
            </a:r>
          </a:p>
          <a:p>
            <a:pPr marL="0" indent="0" eaLnBrk="1" hangingPunct="1"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Solar cells, LED, Diode Lasers, Photodiodes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8440CF8-78BE-4A49-B194-2DFFF94F5B50}"/>
              </a:ext>
            </a:extLst>
          </p:cNvPr>
          <p:cNvSpPr txBox="1"/>
          <p:nvPr/>
        </p:nvSpPr>
        <p:spPr>
          <a:xfrm>
            <a:off x="914400" y="4577943"/>
            <a:ext cx="7467600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310" indent="-285750">
              <a:lnSpc>
                <a:spcPct val="100000"/>
              </a:lnSpc>
              <a:spcBef>
                <a:spcPts val="875"/>
              </a:spcBef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  <a:latin typeface="Malgun Gothic"/>
                <a:cs typeface="Malgun Gothic"/>
              </a:rPr>
              <a:t>중간고사 </a:t>
            </a:r>
            <a:r>
              <a:rPr lang="en-US" altLang="ko-KR" b="1" dirty="0">
                <a:solidFill>
                  <a:srgbClr val="C00000"/>
                </a:solidFill>
                <a:latin typeface="Malgun Gothic"/>
                <a:cs typeface="Malgun Gothic"/>
              </a:rPr>
              <a:t>&amp; </a:t>
            </a:r>
            <a:r>
              <a:rPr lang="ko-KR" altLang="en-US" b="1" dirty="0">
                <a:solidFill>
                  <a:srgbClr val="C00000"/>
                </a:solidFill>
                <a:latin typeface="Malgun Gothic"/>
                <a:cs typeface="Malgun Gothic"/>
              </a:rPr>
              <a:t>기말고사 시</a:t>
            </a:r>
            <a:r>
              <a:rPr lang="en-US" altLang="ko-KR" b="1" dirty="0">
                <a:solidFill>
                  <a:srgbClr val="C00000"/>
                </a:solidFill>
                <a:latin typeface="Malgun Gothic"/>
                <a:cs typeface="Malgun Gothic"/>
              </a:rPr>
              <a:t>, </a:t>
            </a:r>
          </a:p>
          <a:p>
            <a:pPr marL="35560">
              <a:lnSpc>
                <a:spcPct val="100000"/>
              </a:lnSpc>
              <a:spcBef>
                <a:spcPts val="875"/>
              </a:spcBef>
            </a:pPr>
            <a:r>
              <a:rPr lang="ko-KR" altLang="en-US" b="1" u="sng" dirty="0">
                <a:solidFill>
                  <a:srgbClr val="C00000"/>
                </a:solidFill>
                <a:latin typeface="Malgun Gothic"/>
                <a:cs typeface="Malgun Gothic"/>
              </a:rPr>
              <a:t>    기본공식 등 자유 기재한 메모지 지참 가능 </a:t>
            </a:r>
            <a:r>
              <a:rPr lang="en-US" altLang="ko-KR" b="1" u="sng" dirty="0">
                <a:solidFill>
                  <a:srgbClr val="C00000"/>
                </a:solidFill>
                <a:latin typeface="Malgun Gothic"/>
                <a:cs typeface="Malgun Gothic"/>
              </a:rPr>
              <a:t>(A4 </a:t>
            </a:r>
            <a:r>
              <a:rPr lang="ko-KR" altLang="en-US" b="1" u="sng" dirty="0">
                <a:solidFill>
                  <a:srgbClr val="C00000"/>
                </a:solidFill>
                <a:latin typeface="Malgun Gothic"/>
                <a:cs typeface="Malgun Gothic"/>
              </a:rPr>
              <a:t>한 면만 사용</a:t>
            </a:r>
            <a:r>
              <a:rPr lang="en-US" altLang="ko-KR" b="1" u="sng" dirty="0">
                <a:solidFill>
                  <a:srgbClr val="C00000"/>
                </a:solidFill>
                <a:latin typeface="Malgun Gothic"/>
                <a:cs typeface="Malgun Gothic"/>
              </a:rPr>
              <a:t>)</a:t>
            </a:r>
            <a:endParaRPr b="1" u="sng" dirty="0">
              <a:solidFill>
                <a:srgbClr val="C00000"/>
              </a:solidFill>
              <a:latin typeface="Malgun Gothic"/>
              <a:cs typeface="Malgun Gothic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CD58023-5291-4365-B1C7-4670995C996E}"/>
              </a:ext>
            </a:extLst>
          </p:cNvPr>
          <p:cNvSpPr txBox="1"/>
          <p:nvPr/>
        </p:nvSpPr>
        <p:spPr>
          <a:xfrm>
            <a:off x="914400" y="5796171"/>
            <a:ext cx="7467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310" indent="-285750">
              <a:lnSpc>
                <a:spcPct val="100000"/>
              </a:lnSpc>
              <a:spcBef>
                <a:spcPts val="875"/>
              </a:spcBef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  <a:latin typeface="Malgun Gothic"/>
                <a:cs typeface="Malgun Gothic"/>
              </a:rPr>
              <a:t>단순 암기 방식의 전공 공부법은 지양 </a:t>
            </a:r>
            <a:r>
              <a:rPr lang="en-US" altLang="ko-KR" b="1" dirty="0">
                <a:solidFill>
                  <a:srgbClr val="C00000"/>
                </a:solidFill>
                <a:latin typeface="Malgun Gothic"/>
                <a:cs typeface="Malgun Gothic"/>
              </a:rPr>
              <a:t>!!</a:t>
            </a:r>
            <a:endParaRPr b="1" u="sng" dirty="0">
              <a:solidFill>
                <a:srgbClr val="C00000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8574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115888"/>
            <a:ext cx="9144000" cy="73025"/>
          </a:xfrm>
          <a:prstGeom prst="rect">
            <a:avLst/>
          </a:prstGeom>
          <a:gradFill rotWithShape="1">
            <a:gsLst>
              <a:gs pos="0">
                <a:srgbClr val="EA0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6524625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EA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975" y="533400"/>
            <a:ext cx="90360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학년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학기 연계 교과목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전자소자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tif\size\FG06-10.tif"/>
          <p:cNvPicPr>
            <a:picLocks noChangeAspect="1" noChangeArrowheads="1"/>
          </p:cNvPicPr>
          <p:nvPr/>
        </p:nvPicPr>
        <p:blipFill>
          <a:blip r:embed="rId3" cstate="print">
            <a:lum bright="-67000" contrast="81000"/>
          </a:blip>
          <a:srcRect l="3906" t="6250" r="34375" b="30208"/>
          <a:stretch>
            <a:fillRect/>
          </a:stretch>
        </p:blipFill>
        <p:spPr bwMode="auto">
          <a:xfrm>
            <a:off x="1638300" y="1965433"/>
            <a:ext cx="5867400" cy="453052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74414" y="992788"/>
            <a:ext cx="62121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MOSFET</a:t>
            </a:r>
          </a:p>
          <a:p>
            <a:r>
              <a:rPr lang="en-US" altLang="ko-K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(metal-oxide-semiconductor field effect transistor)</a:t>
            </a:r>
          </a:p>
          <a:p>
            <a:r>
              <a:rPr lang="en-US" altLang="ko-KR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b="1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403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115888"/>
            <a:ext cx="9144000" cy="73025"/>
          </a:xfrm>
          <a:prstGeom prst="rect">
            <a:avLst/>
          </a:prstGeom>
          <a:gradFill rotWithShape="1">
            <a:gsLst>
              <a:gs pos="0">
                <a:srgbClr val="EA0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6524625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EA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975" y="321020"/>
            <a:ext cx="90360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학년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학기 연계 교과목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전자소자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4" descr="dimi42080_08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630036"/>
            <a:ext cx="3296254" cy="543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AAIOEHB0"/>
          <p:cNvPicPr>
            <a:picLocks noChangeAspect="1" noChangeArrowheads="1"/>
          </p:cNvPicPr>
          <p:nvPr/>
        </p:nvPicPr>
        <p:blipFill>
          <a:blip r:embed="rId4" cstate="print">
            <a:lum bright="-30000" contrast="52000"/>
          </a:blip>
          <a:srcRect/>
          <a:stretch>
            <a:fillRect/>
          </a:stretch>
        </p:blipFill>
        <p:spPr bwMode="auto">
          <a:xfrm>
            <a:off x="1143000" y="905796"/>
            <a:ext cx="2362200" cy="538770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23915" y="6139612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Transfer curves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6303895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 curves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757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7071" y="88392"/>
            <a:ext cx="458724" cy="460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4840"/>
            <a:ext cx="9144000" cy="68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76059"/>
            <a:ext cx="9143999" cy="54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8600" y="925294"/>
            <a:ext cx="8686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400" dirty="0"/>
              <a:t>면접 시</a:t>
            </a:r>
            <a:r>
              <a:rPr lang="en-US" altLang="ko-KR" sz="2400" dirty="0"/>
              <a:t>, (</a:t>
            </a:r>
            <a:r>
              <a:rPr lang="ko-KR" altLang="en-US" sz="2400"/>
              <a:t>선택 전공</a:t>
            </a:r>
            <a:r>
              <a:rPr lang="en-US" altLang="ko-KR" sz="2400" dirty="0"/>
              <a:t>/</a:t>
            </a:r>
            <a:r>
              <a:rPr lang="ko-KR" altLang="en-US" sz="2400"/>
              <a:t>분야 무관하게</a:t>
            </a:r>
            <a:r>
              <a:rPr lang="en-US" altLang="ko-KR" sz="2400" dirty="0"/>
              <a:t>)</a:t>
            </a:r>
            <a:r>
              <a:rPr lang="ko-KR" altLang="en-US" sz="2400"/>
              <a:t> 흔히 받게 되는 대표 질문</a:t>
            </a:r>
            <a:endParaRPr sz="240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610600" y="6696819"/>
            <a:ext cx="43230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1" name="object 6"/>
          <p:cNvSpPr txBox="1"/>
          <p:nvPr/>
        </p:nvSpPr>
        <p:spPr>
          <a:xfrm>
            <a:off x="228600" y="1305174"/>
            <a:ext cx="8077200" cy="1049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894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  <a:spcBef>
                <a:spcPts val="960"/>
              </a:spcBef>
            </a:pPr>
            <a:r>
              <a:rPr lang="en-US" b="1" spc="-5" dirty="0">
                <a:solidFill>
                  <a:srgbClr val="C00000"/>
                </a:solidFill>
                <a:latin typeface="Malgun Gothic"/>
                <a:cs typeface="Malgun Gothic"/>
              </a:rPr>
              <a:t>Q) </a:t>
            </a:r>
            <a:r>
              <a:rPr lang="ko-KR" altLang="en-US" b="1" spc="-5">
                <a:solidFill>
                  <a:srgbClr val="C00000"/>
                </a:solidFill>
                <a:latin typeface="Malgun Gothic"/>
                <a:cs typeface="Malgun Gothic"/>
              </a:rPr>
              <a:t>대학생 기간 중</a:t>
            </a:r>
            <a:r>
              <a:rPr lang="en-US" altLang="ko-KR" b="1" spc="-5" dirty="0">
                <a:solidFill>
                  <a:srgbClr val="C00000"/>
                </a:solidFill>
                <a:latin typeface="Malgun Gothic"/>
                <a:cs typeface="Malgun Gothic"/>
              </a:rPr>
              <a:t>, </a:t>
            </a:r>
            <a:r>
              <a:rPr lang="ko-KR" altLang="en-US" b="1" spc="-5">
                <a:solidFill>
                  <a:srgbClr val="C00000"/>
                </a:solidFill>
                <a:latin typeface="Malgun Gothic"/>
                <a:cs typeface="Malgun Gothic"/>
              </a:rPr>
              <a:t>본인의 전공 분야 또는 지원 분야와 관련하여 내세울만한</a:t>
            </a:r>
            <a:endParaRPr lang="en-US" altLang="ko-KR" b="1" spc="-5" dirty="0">
              <a:solidFill>
                <a:srgbClr val="C00000"/>
              </a:solidFill>
              <a:latin typeface="Malgun Gothic"/>
              <a:cs typeface="Malgun Gothic"/>
            </a:endParaRPr>
          </a:p>
          <a:p>
            <a:pPr marL="155575">
              <a:lnSpc>
                <a:spcPct val="100000"/>
              </a:lnSpc>
              <a:spcBef>
                <a:spcPts val="960"/>
              </a:spcBef>
            </a:pPr>
            <a:r>
              <a:rPr lang="en-US" altLang="ko-KR" b="1" spc="-5" dirty="0">
                <a:solidFill>
                  <a:srgbClr val="C00000"/>
                </a:solidFill>
                <a:latin typeface="Malgun Gothic"/>
                <a:cs typeface="Malgun Gothic"/>
              </a:rPr>
              <a:t>   </a:t>
            </a:r>
            <a:r>
              <a:rPr lang="ko-KR" altLang="en-US" b="1" spc="-5">
                <a:solidFill>
                  <a:srgbClr val="C00000"/>
                </a:solidFill>
                <a:latin typeface="Malgun Gothic"/>
                <a:cs typeface="Malgun Gothic"/>
              </a:rPr>
              <a:t> 대표적 경험으로는 무엇이 있습니까</a:t>
            </a:r>
            <a:r>
              <a:rPr lang="en-US" altLang="ko-KR" b="1" spc="-5" dirty="0">
                <a:solidFill>
                  <a:srgbClr val="C00000"/>
                </a:solidFill>
                <a:latin typeface="Malgun Gothic"/>
                <a:cs typeface="Malgun Gothic"/>
              </a:rPr>
              <a:t>?</a:t>
            </a:r>
            <a:r>
              <a:rPr lang="en-US" b="1" spc="-5" dirty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endParaRPr lang="en-US" altLang="ko-KR" b="1" spc="-5" dirty="0">
              <a:solidFill>
                <a:srgbClr val="C00000"/>
              </a:solidFill>
              <a:latin typeface="Malgun Gothic"/>
              <a:cs typeface="Malgun Gothic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819400"/>
            <a:ext cx="4358168" cy="2965724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5410200" y="2819400"/>
            <a:ext cx="3886199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7830" indent="-342900">
              <a:lnSpc>
                <a:spcPct val="100000"/>
              </a:lnSpc>
              <a:spcBef>
                <a:spcPts val="894"/>
              </a:spcBef>
              <a:buAutoNum type="arabicPeriod"/>
            </a:pP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전문성 </a:t>
            </a:r>
            <a:endParaRPr lang="en-US" altLang="ko-KR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 (</a:t>
            </a:r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단기간에 성취하기 어려운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…)</a:t>
            </a:r>
            <a:endParaRPr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5413218" y="3780664"/>
            <a:ext cx="3886199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2. </a:t>
            </a:r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답변의 서사성</a:t>
            </a:r>
            <a:endParaRPr lang="en-US" altLang="ko-KR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 (</a:t>
            </a:r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과정과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story)</a:t>
            </a:r>
          </a:p>
        </p:txBody>
      </p:sp>
      <p:sp>
        <p:nvSpPr>
          <p:cNvPr id="14" name="object 6"/>
          <p:cNvSpPr txBox="1"/>
          <p:nvPr/>
        </p:nvSpPr>
        <p:spPr>
          <a:xfrm>
            <a:off x="5409446" y="4678881"/>
            <a:ext cx="388619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3. </a:t>
            </a:r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지원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</a:t>
            </a:r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분야와의 연계성</a:t>
            </a:r>
            <a:endParaRPr lang="en-US" altLang="ko-KR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5409445" y="5239507"/>
            <a:ext cx="3886199" cy="10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4. </a:t>
            </a:r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본인의 이야기로 어필하고자 </a:t>
            </a:r>
            <a:endParaRPr lang="en-US" altLang="ko-KR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</a:t>
            </a:r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하는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character</a:t>
            </a:r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와 연계하여 </a:t>
            </a:r>
            <a:endParaRPr lang="en-US" altLang="ko-KR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</a:t>
            </a:r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명료히 답변</a:t>
            </a:r>
            <a:endParaRPr lang="en-US" altLang="ko-KR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924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7071" y="88392"/>
            <a:ext cx="458724" cy="460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4840"/>
            <a:ext cx="9144000" cy="68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823832" y="6696819"/>
            <a:ext cx="32016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6" name="object 6"/>
          <p:cNvSpPr txBox="1"/>
          <p:nvPr/>
        </p:nvSpPr>
        <p:spPr>
          <a:xfrm>
            <a:off x="144716" y="1253117"/>
            <a:ext cx="8839200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spc="-5" dirty="0">
                <a:latin typeface="Malgun Gothic"/>
                <a:cs typeface="Malgun Gothic"/>
              </a:rPr>
              <a:t>※</a:t>
            </a:r>
            <a:r>
              <a:rPr lang="ko-KR" altLang="en-US" b="1" spc="-105">
                <a:latin typeface="Malgun Gothic"/>
                <a:cs typeface="Malgun Gothic"/>
              </a:rPr>
              <a:t>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물리전자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수업 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: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반도체 및 디스플레이 분야 최신 기술 동향에 대한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자발적 조사 및 관심 필요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단톡방을 적극 활용 예정</a:t>
            </a:r>
            <a:endParaRPr lang="en-US" altLang="ko-KR" b="1" spc="-5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144716" y="2771789"/>
            <a:ext cx="883920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spc="-5" dirty="0">
                <a:latin typeface="Malgun Gothic"/>
                <a:cs typeface="Malgun Gothic"/>
              </a:rPr>
              <a:t>※</a:t>
            </a:r>
            <a:r>
              <a:rPr lang="ko-KR" altLang="en-US" b="1" spc="-105">
                <a:latin typeface="Malgun Gothic"/>
                <a:cs typeface="Malgun Gothic"/>
              </a:rPr>
              <a:t>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강의 외적 부분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: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전공 관련 커리어 개발 관련 적극적 활동이 요구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(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특히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3 &amp; 4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학년부터는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….)</a:t>
            </a:r>
            <a:endParaRPr lang="en-US" altLang="ko-KR" b="1" spc="-5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spc="-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</a:t>
            </a:r>
            <a:r>
              <a:rPr lang="en-US" altLang="ko-KR" b="1" spc="-5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: </a:t>
            </a:r>
            <a:r>
              <a:rPr lang="ko-KR" altLang="en-US" b="1" spc="-5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대학원 랩의 연구에 참여하는 연수생 활동 적극 권장</a:t>
            </a:r>
            <a:endParaRPr lang="en-US" altLang="ko-KR" b="1" spc="-5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spc="-5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  (</a:t>
            </a:r>
            <a:r>
              <a:rPr lang="ko-KR" altLang="en-US" b="1" spc="-5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최소 </a:t>
            </a:r>
            <a:r>
              <a:rPr lang="en-US" altLang="ko-KR" b="1" spc="-5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1 </a:t>
            </a:r>
            <a:r>
              <a:rPr lang="ko-KR" altLang="en-US" b="1" spc="-5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학기 이상의 누적된 경험이 요구됨</a:t>
            </a:r>
            <a:r>
              <a:rPr lang="en-US" altLang="ko-KR" b="1" spc="-5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)</a:t>
            </a:r>
          </a:p>
          <a:p>
            <a:pPr marL="74930">
              <a:lnSpc>
                <a:spcPct val="100000"/>
              </a:lnSpc>
              <a:spcBef>
                <a:spcPts val="894"/>
              </a:spcBef>
            </a:pPr>
            <a:r>
              <a:rPr lang="en-US" altLang="ko-KR" b="1" spc="-5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  : </a:t>
            </a:r>
            <a:r>
              <a:rPr lang="ko-KR" altLang="en-US" b="1" spc="-5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기타 다양한 대외 활동 </a:t>
            </a:r>
            <a:r>
              <a:rPr lang="en-US" altLang="ko-KR" b="1" spc="-5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(</a:t>
            </a:r>
            <a:r>
              <a:rPr lang="ko-KR" altLang="en-US" b="1" spc="-5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전공관련 </a:t>
            </a:r>
            <a:r>
              <a:rPr lang="en-US" altLang="ko-KR" b="1" spc="-5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!)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531998"/>
            <a:ext cx="2590800" cy="16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3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7071" y="88392"/>
            <a:ext cx="458724" cy="460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24840"/>
            <a:ext cx="9144000" cy="68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-228600" y="88392"/>
            <a:ext cx="0" cy="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l" defTabSz="914400" rtl="0" eaLnBrk="1" fontAlgn="auto" latinLnBrk="1" hangingPunct="1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algun Gothic"/>
                <a:ea typeface="+mn-ea"/>
              </a:rPr>
              <a:pPr marL="25400" marR="0" lvl="0" indent="0" algn="l" defTabSz="914400" rtl="0" eaLnBrk="1" fontAlgn="auto" latinLnBrk="1" hangingPunct="1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algun Gothic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Display School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매년 한국정보디스플레이 학회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(KIDS)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에서 개최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선착순 지원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1524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LGenious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산학 장학생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LGD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산학장학생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학년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학기 선발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석사연계도 지원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9737" y="2510529"/>
            <a:ext cx="883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캠퍼스 특허 유니버시아드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(CPU)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매년 개최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2019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KNU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지도팀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전체 분야에서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          2020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 지도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팀 특허전략부분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OLED/QD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부분 각각 우수상 수상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          2021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 지도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팀 특허전략부분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OLED/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모바일 카메라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부분 각각 우수상 수상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          2022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 지도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팀 특허전략부분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VR/AR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광학계 부분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등 수상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산자부장관상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9519" y="41085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대학원생 대상의 전문 교과목 수강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전공졸업학점으로 일정부분 인정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26" y="460874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연수생 활동을 통한 학술대회 참석 및 발표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교내 대회도 개최 예정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505" y="508180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연수생 활동을 통한 학술대회 참석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및 발표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(?)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9505" y="55201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대학원 각 연구실에서 개최하는 기술세미나 참석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대학원 게시판에 매번 공지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0273" y="2033107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교내외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각종 심화 교육 커리큘럼 수강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3276" y="5995024"/>
            <a:ext cx="857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관심 분야 교수님과의 학생 주도적 상담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교수님 홈페이지에 연구 분야 상세 기술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1C9CC-3375-482A-A7CB-C8895C50FF46}"/>
              </a:ext>
            </a:extLst>
          </p:cNvPr>
          <p:cNvSpPr txBox="1"/>
          <p:nvPr/>
        </p:nvSpPr>
        <p:spPr>
          <a:xfrm>
            <a:off x="114690" y="168229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반도체특성화대학 특성화트랙 교육 프로그램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746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7071" y="88392"/>
            <a:ext cx="458724" cy="460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26" y="229492"/>
            <a:ext cx="9144000" cy="68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76059"/>
            <a:ext cx="9143999" cy="54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800" y="648044"/>
            <a:ext cx="7590333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dirty="0"/>
              <a:t>참고자료 </a:t>
            </a:r>
            <a:r>
              <a:rPr lang="en-US" altLang="ko-KR" sz="3200" dirty="0"/>
              <a:t>(</a:t>
            </a:r>
            <a:r>
              <a:rPr lang="ko-KR" altLang="en-US" sz="3200" dirty="0"/>
              <a:t>예시</a:t>
            </a:r>
            <a:r>
              <a:rPr lang="en-US" altLang="ko-KR" sz="3200" dirty="0"/>
              <a:t>)</a:t>
            </a:r>
            <a:endParaRPr sz="320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0" name="object 6"/>
          <p:cNvSpPr txBox="1"/>
          <p:nvPr/>
        </p:nvSpPr>
        <p:spPr>
          <a:xfrm>
            <a:off x="311589" y="2187850"/>
            <a:ext cx="8429960" cy="30162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894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80975" indent="-180975"/>
            <a:r>
              <a:rPr lang="en-US" altLang="ko-KR" sz="1400" b="1" dirty="0"/>
              <a:t>1. 	2023</a:t>
            </a:r>
            <a:r>
              <a:rPr lang="ko-KR" altLang="en-US" sz="1400" b="1" dirty="0"/>
              <a:t>년 </a:t>
            </a:r>
            <a:r>
              <a:rPr lang="en-US" altLang="ko-KR" sz="1400" b="1" dirty="0"/>
              <a:t>CES </a:t>
            </a:r>
            <a:r>
              <a:rPr lang="ko-KR" altLang="en-US" sz="1400" b="1" dirty="0"/>
              <a:t>국제전시회 기사를 조사하여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전자분야의 향후 기술 트렌드 변화에 대해 </a:t>
            </a:r>
            <a:r>
              <a:rPr lang="en-US" altLang="ko-KR" sz="1400" b="1" dirty="0"/>
              <a:t>1 page </a:t>
            </a:r>
            <a:r>
              <a:rPr lang="ko-KR" altLang="en-US" sz="1400" b="1" dirty="0"/>
              <a:t>이내로 요약해 보고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향후 본인의 진로플랜과 연계하여 추가 기술해 </a:t>
            </a:r>
            <a:r>
              <a:rPr lang="ko-KR" altLang="en-US" sz="1400" b="1" dirty="0" err="1"/>
              <a:t>보시오</a:t>
            </a:r>
            <a:r>
              <a:rPr lang="en-US" altLang="ko-KR" sz="1400" b="1" dirty="0"/>
              <a:t>.</a:t>
            </a:r>
          </a:p>
          <a:p>
            <a:pPr marL="180975" indent="-180975"/>
            <a:r>
              <a:rPr lang="en-US" altLang="ko-KR" sz="1400" b="1" dirty="0"/>
              <a:t>     (</a:t>
            </a:r>
            <a:r>
              <a:rPr lang="ko-KR" altLang="en-US" sz="1400" b="1" dirty="0"/>
              <a:t>온라인 학습 게시판 상에 </a:t>
            </a:r>
            <a:r>
              <a:rPr lang="ko-KR" altLang="en-US" sz="1400" b="1" dirty="0" err="1"/>
              <a:t>업로드된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CES </a:t>
            </a:r>
            <a:r>
              <a:rPr lang="ko-KR" altLang="en-US" sz="1400" b="1" dirty="0"/>
              <a:t>기술동향 </a:t>
            </a:r>
            <a:r>
              <a:rPr lang="en-US" altLang="ko-KR" sz="1400" b="1" dirty="0"/>
              <a:t>pdf </a:t>
            </a:r>
            <a:r>
              <a:rPr lang="ko-KR" altLang="en-US" sz="1400" b="1" dirty="0"/>
              <a:t>자료 등을 참고하여</a:t>
            </a:r>
            <a:r>
              <a:rPr lang="en-US" altLang="ko-KR" sz="1400" b="1" dirty="0"/>
              <a:t>, CES</a:t>
            </a:r>
            <a:r>
              <a:rPr lang="ko-KR" altLang="en-US" sz="1400" b="1" dirty="0"/>
              <a:t>에서 다루어진 다양한 기술 분야 중 개인의 전공 관심사에 부합하는 내용을 중심으로 해서 종합적인 의견을 요약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개진하길 바람</a:t>
            </a:r>
            <a:r>
              <a:rPr lang="en-US" altLang="ko-KR" sz="1400" b="1" dirty="0"/>
              <a:t>)</a:t>
            </a:r>
          </a:p>
          <a:p>
            <a:pPr marL="180975" indent="-180975"/>
            <a:endParaRPr lang="en-US" altLang="ko-KR" sz="1400" b="1" dirty="0"/>
          </a:p>
          <a:p>
            <a:pPr marL="180975" indent="-180975"/>
            <a:r>
              <a:rPr lang="en-US" altLang="ko-KR" sz="1400" b="1" dirty="0"/>
              <a:t>2.	2023</a:t>
            </a:r>
            <a:r>
              <a:rPr lang="ko-KR" altLang="en-US" sz="1400" b="1" dirty="0"/>
              <a:t>년 </a:t>
            </a:r>
            <a:r>
              <a:rPr lang="en-US" altLang="ko-KR" sz="1400" b="1" dirty="0"/>
              <a:t>CES </a:t>
            </a:r>
            <a:r>
              <a:rPr lang="ko-KR" altLang="en-US" sz="1400" b="1" dirty="0"/>
              <a:t>국제전시회 내용 조사를 토대로 삼성전자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삼성디스플레이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LG</a:t>
            </a:r>
            <a:r>
              <a:rPr lang="ko-KR" altLang="en-US" sz="1400" b="1" dirty="0"/>
              <a:t>전자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</a:t>
            </a:r>
            <a:r>
              <a:rPr lang="en-US" altLang="ko-KR" sz="1400" b="1" dirty="0"/>
              <a:t>LG</a:t>
            </a:r>
            <a:r>
              <a:rPr lang="ko-KR" altLang="en-US" sz="1400" b="1" dirty="0"/>
              <a:t>디스플레이</a:t>
            </a:r>
            <a:r>
              <a:rPr lang="en-US" altLang="ko-KR" sz="1400" b="1" dirty="0"/>
              <a:t>), </a:t>
            </a:r>
            <a:r>
              <a:rPr lang="ko-KR" altLang="en-US" sz="1400" b="1" dirty="0"/>
              <a:t>양사에서 내세우는 향후 주력 디스플레이 기술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제품군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및 양사의 디스플레이 개발 전략을 대비하여 제시해 </a:t>
            </a:r>
            <a:r>
              <a:rPr lang="ko-KR" altLang="en-US" sz="1400" b="1" dirty="0" err="1"/>
              <a:t>보시오</a:t>
            </a:r>
            <a:r>
              <a:rPr lang="en-US" altLang="ko-KR" sz="1400" b="1" dirty="0"/>
              <a:t>. (1 page </a:t>
            </a:r>
            <a:r>
              <a:rPr lang="ko-KR" altLang="en-US" sz="1400" b="1" dirty="0"/>
              <a:t>이내</a:t>
            </a:r>
            <a:r>
              <a:rPr lang="en-US" altLang="ko-KR" sz="1400" b="1" dirty="0"/>
              <a:t>)</a:t>
            </a:r>
          </a:p>
          <a:p>
            <a:pPr marL="180975" indent="-180975"/>
            <a:endParaRPr lang="en-US" altLang="ko-KR" sz="1400" b="1" dirty="0"/>
          </a:p>
          <a:p>
            <a:pPr marL="180975" indent="-180975"/>
            <a:r>
              <a:rPr lang="en-US" altLang="ko-KR" sz="1400" b="1" dirty="0"/>
              <a:t>3.	2023</a:t>
            </a:r>
            <a:r>
              <a:rPr lang="ko-KR" altLang="en-US" sz="1400" b="1" dirty="0"/>
              <a:t>년 </a:t>
            </a:r>
            <a:r>
              <a:rPr lang="en-US" altLang="ko-KR" sz="1400" b="1" dirty="0"/>
              <a:t>CES </a:t>
            </a:r>
            <a:r>
              <a:rPr lang="ko-KR" altLang="en-US" sz="1400" b="1" dirty="0"/>
              <a:t>국제전시회 내용 조사를 토대로 대표적인 디스플레이 경쟁 국가인 중국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대만 업체들의 향후 디스플레이 개발 전략을 요약해 </a:t>
            </a:r>
            <a:r>
              <a:rPr lang="ko-KR" altLang="en-US" sz="1400" b="1" dirty="0" err="1"/>
              <a:t>보시오</a:t>
            </a:r>
            <a:r>
              <a:rPr lang="en-US" altLang="ko-KR" sz="1400" b="1" dirty="0"/>
              <a:t>. (1 page </a:t>
            </a:r>
            <a:r>
              <a:rPr lang="ko-KR" altLang="en-US" sz="1400" b="1" dirty="0"/>
              <a:t>이내</a:t>
            </a:r>
            <a:r>
              <a:rPr lang="en-US" altLang="ko-KR" sz="1400" b="1" dirty="0"/>
              <a:t>)</a:t>
            </a:r>
          </a:p>
          <a:p>
            <a:pPr marL="180975" indent="-180975"/>
            <a:endParaRPr lang="en-US" altLang="ko-KR" sz="1400" b="1" dirty="0"/>
          </a:p>
          <a:p>
            <a:pPr marL="180975" indent="-180975"/>
            <a:r>
              <a:rPr lang="en-US" altLang="ko-KR" sz="1400" b="1" dirty="0"/>
              <a:t>4.	</a:t>
            </a:r>
            <a:r>
              <a:rPr lang="ko-KR" altLang="en-US" sz="1400" b="1" dirty="0"/>
              <a:t>메타버스 구현을 위한 </a:t>
            </a:r>
            <a:r>
              <a:rPr lang="en-US" altLang="ko-KR" sz="1400" b="1" dirty="0"/>
              <a:t>VR/AR </a:t>
            </a:r>
            <a:r>
              <a:rPr lang="ko-KR" altLang="en-US" sz="1400" b="1" dirty="0"/>
              <a:t>기기 기술 세계 동향을 조사해 </a:t>
            </a:r>
            <a:r>
              <a:rPr lang="ko-KR" altLang="en-US" sz="1400" b="1" dirty="0" err="1"/>
              <a:t>보시오</a:t>
            </a:r>
            <a:r>
              <a:rPr lang="en-US" altLang="ko-KR" sz="1400" b="1" dirty="0"/>
              <a:t>. (1 page </a:t>
            </a:r>
            <a:r>
              <a:rPr lang="ko-KR" altLang="en-US" sz="1400" b="1" dirty="0"/>
              <a:t>이내</a:t>
            </a:r>
            <a:r>
              <a:rPr lang="en-US" altLang="ko-KR" sz="1400" b="1" dirty="0"/>
              <a:t>)</a:t>
            </a: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304799" y="1524342"/>
            <a:ext cx="84299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ko-KR" altLang="en-US" kern="0" dirty="0"/>
              <a:t>스스로 생각해 보세요 </a:t>
            </a:r>
            <a:r>
              <a:rPr lang="en-US" altLang="ko-KR" kern="0" dirty="0"/>
              <a:t>~~ (</a:t>
            </a:r>
            <a:r>
              <a:rPr lang="ko-KR" altLang="en-US" kern="0" dirty="0"/>
              <a:t>예시 </a:t>
            </a:r>
            <a:r>
              <a:rPr lang="en-US" altLang="ko-KR" kern="0" dirty="0"/>
              <a:t>: 4</a:t>
            </a:r>
            <a:r>
              <a:rPr lang="ko-KR" altLang="en-US" kern="0" dirty="0"/>
              <a:t>학년 기초디스플레이 공학 </a:t>
            </a:r>
            <a:r>
              <a:rPr lang="en-US" altLang="ko-KR" kern="0" dirty="0"/>
              <a:t>1</a:t>
            </a:r>
            <a:r>
              <a:rPr lang="ko-KR" altLang="en-US" kern="0" dirty="0"/>
              <a:t>강 </a:t>
            </a:r>
            <a:r>
              <a:rPr lang="en-US" altLang="ko-KR" kern="0" dirty="0"/>
              <a:t>HW</a:t>
            </a:r>
            <a:r>
              <a:rPr lang="ko-KR" altLang="en-US" kern="0" dirty="0"/>
              <a:t>임</a:t>
            </a:r>
            <a:r>
              <a:rPr lang="en-US" altLang="ko-KR" kern="0" dirty="0"/>
              <a:t>)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01719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7071" y="88392"/>
            <a:ext cx="458724" cy="460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4840"/>
            <a:ext cx="9144000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576059"/>
            <a:ext cx="9143999" cy="54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823832" y="6696819"/>
            <a:ext cx="2190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2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4322" cy="68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3565" name="object 1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4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5400" marR="0" lvl="0" indent="0" algn="l" defTabSz="914400" rtl="0"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68EE37-916E-49B3-8872-66EA4A7FB089}" type="slidenum">
              <a:rPr kumimoji="1" lang="ko-KR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25400" marR="0" lvl="0" indent="0" algn="l" defTabSz="914400" rtl="0"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ko-KR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graphicFrame>
        <p:nvGraphicFramePr>
          <p:cNvPr id="26" name="다이어그램 25"/>
          <p:cNvGraphicFramePr/>
          <p:nvPr/>
        </p:nvGraphicFramePr>
        <p:xfrm>
          <a:off x="1649449" y="1028700"/>
          <a:ext cx="7323101" cy="501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2" name="왼쪽 중괄호 41"/>
          <p:cNvSpPr/>
          <p:nvPr/>
        </p:nvSpPr>
        <p:spPr>
          <a:xfrm>
            <a:off x="1309225" y="1444697"/>
            <a:ext cx="222106" cy="4327381"/>
          </a:xfrm>
          <a:prstGeom prst="leftBrace">
            <a:avLst>
              <a:gd name="adj1" fmla="val 8333"/>
              <a:gd name="adj2" fmla="val 46263"/>
            </a:avLst>
          </a:prstGeom>
          <a:ln w="1905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0DACA-49A4-49EF-9441-D725356CDD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5" y="2819400"/>
            <a:ext cx="1123950" cy="13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8443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3565" name="object 1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4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5400" marR="0" lvl="0" indent="0" algn="l" defTabSz="914400" rtl="0"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68EE37-916E-49B3-8872-66EA4A7FB089}" type="slidenum">
              <a:rPr kumimoji="1" lang="ko-KR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25400" marR="0" lvl="0" indent="0" algn="l" defTabSz="914400" rtl="0"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ko-KR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sp>
        <p:nvSpPr>
          <p:cNvPr id="16" name="직사각형 152">
            <a:extLst>
              <a:ext uri="{FF2B5EF4-FFF2-40B4-BE49-F238E27FC236}">
                <a16:creationId xmlns:a16="http://schemas.microsoft.com/office/drawing/2014/main" id="{AFE4C2A3-C924-57C2-96AE-AA766703F4B1}"/>
              </a:ext>
            </a:extLst>
          </p:cNvPr>
          <p:cNvSpPr/>
          <p:nvPr/>
        </p:nvSpPr>
        <p:spPr>
          <a:xfrm>
            <a:off x="1600200" y="916119"/>
            <a:ext cx="2769409" cy="2262723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81995">
              <a:defRPr/>
            </a:pPr>
            <a:endParaRPr lang="ko-KR" altLang="en-US" sz="1368" kern="0" dirty="0">
              <a:solidFill>
                <a:prstClr val="white"/>
              </a:solidFill>
              <a:latin typeface="Calibri" panose="020F0502020204030204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5C1CF-0220-54B4-B58A-80281587DF6B}"/>
              </a:ext>
            </a:extLst>
          </p:cNvPr>
          <p:cNvSpPr txBox="1"/>
          <p:nvPr/>
        </p:nvSpPr>
        <p:spPr>
          <a:xfrm>
            <a:off x="1769208" y="1424448"/>
            <a:ext cx="2574192" cy="13601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defRPr sz="1400" b="1" spc="-1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11326" indent="-111326" defTabSz="781995">
              <a:spcAft>
                <a:spcPts val="51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XR </a:t>
            </a:r>
            <a:r>
              <a:rPr lang="ko-KR" altLang="en-US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광학계 기술 개발</a:t>
            </a:r>
            <a:endParaRPr lang="en-US" altLang="ko-KR" sz="1026" kern="0" spc="-86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1326" indent="-111326" defTabSz="781995">
              <a:spcAft>
                <a:spcPts val="51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26" kern="0" spc="-86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홀로그래픽</a:t>
            </a:r>
            <a:r>
              <a:rPr lang="ko-KR" altLang="en-US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광학소자 및 디스플레이 시스템 연구</a:t>
            </a:r>
            <a:endParaRPr lang="en-US" altLang="ko-KR" sz="1026" kern="0" spc="-86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1326" indent="-111326" defTabSz="781995">
              <a:spcAft>
                <a:spcPts val="51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Display </a:t>
            </a:r>
            <a:r>
              <a:rPr lang="ko-KR" altLang="en-US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imaging </a:t>
            </a:r>
            <a:r>
              <a:rPr lang="ko-KR" altLang="en-US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개발 </a:t>
            </a:r>
            <a:endParaRPr lang="en-US" altLang="ko-KR" sz="1026" kern="0" spc="-86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1326" indent="-111326" defTabSz="781995">
              <a:spcAft>
                <a:spcPts val="51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초박형 기하위상 파면 변조 소자 기술 개발</a:t>
            </a:r>
            <a:endParaRPr lang="en-US" altLang="ko-KR" sz="1026" kern="0" spc="-86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1326" indent="-111326" defTabSz="781995">
              <a:spcAft>
                <a:spcPts val="51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Quantum Dot display</a:t>
            </a:r>
            <a:endParaRPr lang="ko-KR" altLang="en-US" sz="1026" kern="0" spc="-86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1326" indent="-111326" defTabSz="781995">
              <a:spcAft>
                <a:spcPts val="51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26" kern="0" spc="-86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능동스위칭</a:t>
            </a:r>
            <a:r>
              <a:rPr lang="ko-KR" altLang="en-US" sz="1026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메타 </a:t>
            </a:r>
            <a:r>
              <a:rPr lang="ko-KR" altLang="en-US" sz="1026" kern="0" spc="-86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광소자</a:t>
            </a:r>
            <a:endParaRPr lang="ko-KR" altLang="en-US" sz="1026" kern="0" spc="-86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A4E9E7-FF7B-1393-5E9C-F51A5BB23C0A}"/>
              </a:ext>
            </a:extLst>
          </p:cNvPr>
          <p:cNvGrpSpPr/>
          <p:nvPr/>
        </p:nvGrpSpPr>
        <p:grpSpPr>
          <a:xfrm>
            <a:off x="4369609" y="1336955"/>
            <a:ext cx="4505123" cy="455408"/>
            <a:chOff x="3415692" y="2106883"/>
            <a:chExt cx="5728307" cy="484087"/>
          </a:xfrm>
        </p:grpSpPr>
        <p:cxnSp>
          <p:nvCxnSpPr>
            <p:cNvPr id="49" name="직선 연결선 66">
              <a:extLst>
                <a:ext uri="{FF2B5EF4-FFF2-40B4-BE49-F238E27FC236}">
                  <a16:creationId xmlns:a16="http://schemas.microsoft.com/office/drawing/2014/main" id="{C673B371-492F-D426-571E-8816CCAE4B9D}"/>
                </a:ext>
              </a:extLst>
            </p:cNvPr>
            <p:cNvCxnSpPr/>
            <p:nvPr/>
          </p:nvCxnSpPr>
          <p:spPr>
            <a:xfrm>
              <a:off x="3415692" y="2106883"/>
              <a:ext cx="572830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50" name="직선 연결선 68">
              <a:extLst>
                <a:ext uri="{FF2B5EF4-FFF2-40B4-BE49-F238E27FC236}">
                  <a16:creationId xmlns:a16="http://schemas.microsoft.com/office/drawing/2014/main" id="{796A6118-CCD5-20B9-98F2-CC7BAD516EC5}"/>
                </a:ext>
              </a:extLst>
            </p:cNvPr>
            <p:cNvCxnSpPr/>
            <p:nvPr/>
          </p:nvCxnSpPr>
          <p:spPr>
            <a:xfrm>
              <a:off x="3415692" y="2590970"/>
              <a:ext cx="572830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</p:cxnSp>
      </p:grpSp>
      <p:sp>
        <p:nvSpPr>
          <p:cNvPr id="19" name="Rectangle 7">
            <a:extLst>
              <a:ext uri="{FF2B5EF4-FFF2-40B4-BE49-F238E27FC236}">
                <a16:creationId xmlns:a16="http://schemas.microsoft.com/office/drawing/2014/main" id="{E90FF450-A90D-6381-C238-7353AE02B28B}"/>
              </a:ext>
            </a:extLst>
          </p:cNvPr>
          <p:cNvSpPr/>
          <p:nvPr/>
        </p:nvSpPr>
        <p:spPr>
          <a:xfrm>
            <a:off x="4369610" y="982969"/>
            <a:ext cx="6679390" cy="3028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95499" indent="-195499" defTabSz="781995">
              <a:buClr>
                <a:srgbClr val="E7E6E6">
                  <a:lumMod val="50000"/>
                </a:srgbClr>
              </a:buClr>
              <a:buFont typeface="나눔스퀘어" panose="020B0600000101010101" pitchFamily="50" charset="-127"/>
              <a:buChar char="▶"/>
              <a:defRPr/>
            </a:pPr>
            <a:r>
              <a:rPr lang="en-US" altLang="ko-KR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116</a:t>
            </a:r>
            <a:r>
              <a:rPr lang="ko-KR" altLang="en-US" sz="1000" kern="0" spc="-86" dirty="0" err="1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여편의</a:t>
            </a:r>
            <a:r>
              <a:rPr lang="ko-KR" altLang="en-US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SCI</a:t>
            </a:r>
            <a:r>
              <a:rPr lang="ko-KR" altLang="en-US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 논문 발표</a:t>
            </a:r>
            <a:r>
              <a:rPr lang="en-US" altLang="ko-KR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인용횟수 </a:t>
            </a:r>
            <a:r>
              <a:rPr lang="en-US" altLang="ko-KR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2100</a:t>
            </a:r>
            <a:r>
              <a:rPr lang="ko-KR" altLang="en-US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</a:t>
            </a:r>
            <a:r>
              <a:rPr lang="en-US" altLang="ko-KR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표지논문 </a:t>
            </a:r>
            <a:r>
              <a:rPr lang="en-US" altLang="ko-KR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</a:t>
            </a:r>
            <a:r>
              <a:rPr lang="en-US" altLang="ko-KR" sz="1368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97" b="1" kern="0" spc="-17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CE7CC4A1-C98C-2DBE-E619-B6894AE1E024}"/>
              </a:ext>
            </a:extLst>
          </p:cNvPr>
          <p:cNvSpPr/>
          <p:nvPr/>
        </p:nvSpPr>
        <p:spPr>
          <a:xfrm>
            <a:off x="1684059" y="959746"/>
            <a:ext cx="2354542" cy="4346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781995">
              <a:lnSpc>
                <a:spcPct val="120000"/>
              </a:lnSpc>
              <a:defRPr/>
            </a:pPr>
            <a:r>
              <a:rPr lang="ko-KR" altLang="en-US" sz="1967" b="1" kern="0" spc="-86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주요 연구분야</a:t>
            </a:r>
            <a:endParaRPr lang="en-US" altLang="ko-KR" sz="1967" b="1" kern="0" spc="-86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연결선 153">
            <a:extLst>
              <a:ext uri="{FF2B5EF4-FFF2-40B4-BE49-F238E27FC236}">
                <a16:creationId xmlns:a16="http://schemas.microsoft.com/office/drawing/2014/main" id="{53451261-9B48-19C3-EF7D-53A6B898B2DF}"/>
              </a:ext>
            </a:extLst>
          </p:cNvPr>
          <p:cNvCxnSpPr/>
          <p:nvPr/>
        </p:nvCxnSpPr>
        <p:spPr>
          <a:xfrm>
            <a:off x="275973" y="3178842"/>
            <a:ext cx="8602285" cy="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직선 연결선 154">
            <a:extLst>
              <a:ext uri="{FF2B5EF4-FFF2-40B4-BE49-F238E27FC236}">
                <a16:creationId xmlns:a16="http://schemas.microsoft.com/office/drawing/2014/main" id="{626821D8-F73F-4583-2AC5-15FA6618E675}"/>
              </a:ext>
            </a:extLst>
          </p:cNvPr>
          <p:cNvCxnSpPr>
            <a:cxnSpLocks/>
          </p:cNvCxnSpPr>
          <p:nvPr/>
        </p:nvCxnSpPr>
        <p:spPr>
          <a:xfrm>
            <a:off x="272448" y="913498"/>
            <a:ext cx="8608785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EF8841BC-F0F4-8645-0DB3-90E00E39A2FD}"/>
              </a:ext>
            </a:extLst>
          </p:cNvPr>
          <p:cNvSpPr/>
          <p:nvPr/>
        </p:nvSpPr>
        <p:spPr>
          <a:xfrm>
            <a:off x="4369610" y="1392486"/>
            <a:ext cx="4420135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95499" indent="-195499" defTabSz="781995">
              <a:buClr>
                <a:srgbClr val="E7E6E6">
                  <a:lumMod val="50000"/>
                </a:srgbClr>
              </a:buClr>
              <a:buFont typeface="나눔스퀘어" panose="020B0600000101010101" pitchFamily="50" charset="-127"/>
              <a:buChar char="▶"/>
              <a:defRPr/>
            </a:pPr>
            <a:r>
              <a:rPr lang="en-US" altLang="ko-KR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000" kern="0" spc="-86" dirty="0" err="1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여편의</a:t>
            </a:r>
            <a:r>
              <a:rPr lang="ko-KR" altLang="en-US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국제 특허 및 </a:t>
            </a:r>
            <a:r>
              <a:rPr lang="en-US" altLang="ko-KR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47</a:t>
            </a:r>
            <a:r>
              <a:rPr lang="ko-KR" altLang="en-US" sz="1000" kern="0" spc="-86" dirty="0" err="1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여편의</a:t>
            </a:r>
            <a:r>
              <a:rPr lang="ko-KR" altLang="en-US" sz="1000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국내특허 등록</a:t>
            </a:r>
            <a:endParaRPr lang="ko-KR" altLang="en-US" sz="1000" b="1" kern="0" spc="-17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DF5D6065-6303-6607-FCE7-BF2435041BEF}"/>
              </a:ext>
            </a:extLst>
          </p:cNvPr>
          <p:cNvSpPr/>
          <p:nvPr/>
        </p:nvSpPr>
        <p:spPr>
          <a:xfrm>
            <a:off x="4369610" y="1841285"/>
            <a:ext cx="4155641" cy="3028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95499" indent="-195499" defTabSz="781995">
              <a:buClr>
                <a:srgbClr val="E7E6E6">
                  <a:lumMod val="50000"/>
                </a:srgbClr>
              </a:buClr>
              <a:buFont typeface="나눔스퀘어" panose="020B0600000101010101" pitchFamily="50" charset="-127"/>
              <a:buChar char="▶"/>
              <a:defRPr/>
            </a:pPr>
            <a:r>
              <a:rPr lang="ko-KR" altLang="en-US" sz="1368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성과 및 이력</a:t>
            </a:r>
            <a:endParaRPr lang="ko-KR" altLang="en-US" sz="1197" b="1" kern="0" spc="-17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6E796C-C0A8-05FA-C2B2-7FCA79153398}"/>
              </a:ext>
            </a:extLst>
          </p:cNvPr>
          <p:cNvGrpSpPr/>
          <p:nvPr/>
        </p:nvGrpSpPr>
        <p:grpSpPr>
          <a:xfrm>
            <a:off x="2403064" y="3624339"/>
            <a:ext cx="2131866" cy="2644155"/>
            <a:chOff x="2403064" y="3624339"/>
            <a:chExt cx="2131866" cy="264415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21FCB50-0C38-8789-B884-7BC30D78B1A7}"/>
                </a:ext>
              </a:extLst>
            </p:cNvPr>
            <p:cNvSpPr/>
            <p:nvPr/>
          </p:nvSpPr>
          <p:spPr>
            <a:xfrm>
              <a:off x="2460886" y="4036494"/>
              <a:ext cx="2016223" cy="2232000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양쪽 모서리가 둥근 사각형 1">
              <a:extLst>
                <a:ext uri="{FF2B5EF4-FFF2-40B4-BE49-F238E27FC236}">
                  <a16:creationId xmlns:a16="http://schemas.microsoft.com/office/drawing/2014/main" id="{120CA728-8C33-CBFC-7F7F-F66A22FEBBF2}"/>
                </a:ext>
              </a:extLst>
            </p:cNvPr>
            <p:cNvSpPr/>
            <p:nvPr/>
          </p:nvSpPr>
          <p:spPr>
            <a:xfrm>
              <a:off x="2403064" y="3624339"/>
              <a:ext cx="2131866" cy="377797"/>
            </a:xfrm>
            <a:prstGeom prst="round2SameRect">
              <a:avLst>
                <a:gd name="adj1" fmla="val 16667"/>
                <a:gd name="adj2" fmla="val 16476"/>
              </a:avLst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다단계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초점가변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AR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광학 시스템</a:t>
              </a:r>
            </a:p>
          </p:txBody>
        </p:sp>
        <p:sp>
          <p:nvSpPr>
            <p:cNvPr id="23553" name="TextBox 23552">
              <a:extLst>
                <a:ext uri="{FF2B5EF4-FFF2-40B4-BE49-F238E27FC236}">
                  <a16:creationId xmlns:a16="http://schemas.microsoft.com/office/drawing/2014/main" id="{58569D4E-9450-2D53-20BC-BFC8FDCD3CDC}"/>
                </a:ext>
              </a:extLst>
            </p:cNvPr>
            <p:cNvSpPr txBox="1"/>
            <p:nvPr/>
          </p:nvSpPr>
          <p:spPr>
            <a:xfrm>
              <a:off x="2518412" y="5403620"/>
              <a:ext cx="1901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b="1" dirty="0" err="1"/>
                <a:t>편광스위칭</a:t>
              </a:r>
              <a:r>
                <a:rPr lang="ko-KR" altLang="en-US" sz="800" b="1" dirty="0"/>
                <a:t> 소자</a:t>
              </a:r>
              <a:r>
                <a:rPr lang="en-US" altLang="ko-KR" sz="800" b="1" dirty="0"/>
                <a:t>,GP</a:t>
              </a:r>
              <a:r>
                <a:rPr lang="ko-KR" altLang="en-US" sz="800" b="1" dirty="0"/>
                <a:t>렌즈 결합 모듈 설계 및 제작</a:t>
              </a:r>
              <a:endParaRPr lang="en-US" altLang="ko-KR" sz="8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800" b="1" dirty="0"/>
                <a:t>4</a:t>
              </a:r>
              <a:r>
                <a:rPr lang="ko-KR" altLang="en-US" sz="800" b="1" dirty="0"/>
                <a:t>단계 </a:t>
              </a:r>
              <a:r>
                <a:rPr lang="ko-KR" altLang="en-US" sz="800" b="1" dirty="0" err="1"/>
                <a:t>초점가변</a:t>
              </a:r>
              <a:r>
                <a:rPr lang="ko-KR" altLang="en-US" sz="800" b="1" dirty="0"/>
                <a:t> 기능 구현 및 넓은 </a:t>
              </a:r>
              <a:r>
                <a:rPr lang="ko-KR" altLang="en-US" sz="800" b="1" dirty="0" err="1"/>
                <a:t>시야각</a:t>
              </a:r>
              <a:r>
                <a:rPr lang="en-US" altLang="ko-KR" sz="800" b="1" dirty="0"/>
                <a:t>,</a:t>
              </a:r>
              <a:r>
                <a:rPr lang="ko-KR" altLang="en-US" sz="800" b="1" dirty="0"/>
                <a:t> 높은 심도 정확도 제공</a:t>
              </a:r>
              <a:endParaRPr lang="en-US" altLang="ko-KR" sz="8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06D5F5-0FFD-4E4F-D29B-F85A12EC84B2}"/>
              </a:ext>
            </a:extLst>
          </p:cNvPr>
          <p:cNvGrpSpPr/>
          <p:nvPr/>
        </p:nvGrpSpPr>
        <p:grpSpPr>
          <a:xfrm>
            <a:off x="158354" y="3624339"/>
            <a:ext cx="2131866" cy="2644155"/>
            <a:chOff x="158354" y="3624339"/>
            <a:chExt cx="2131866" cy="264415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5D2456F-1242-8B73-A557-C9BB9D222615}"/>
                </a:ext>
              </a:extLst>
            </p:cNvPr>
            <p:cNvSpPr/>
            <p:nvPr/>
          </p:nvSpPr>
          <p:spPr>
            <a:xfrm>
              <a:off x="216176" y="4036494"/>
              <a:ext cx="2016223" cy="2232000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양쪽 모서리가 둥근 사각형 1">
              <a:extLst>
                <a:ext uri="{FF2B5EF4-FFF2-40B4-BE49-F238E27FC236}">
                  <a16:creationId xmlns:a16="http://schemas.microsoft.com/office/drawing/2014/main" id="{B0852A5E-EBB3-3532-0E9D-25F49684E0FA}"/>
                </a:ext>
              </a:extLst>
            </p:cNvPr>
            <p:cNvSpPr/>
            <p:nvPr/>
          </p:nvSpPr>
          <p:spPr>
            <a:xfrm>
              <a:off x="158354" y="3624339"/>
              <a:ext cx="2131866" cy="377797"/>
            </a:xfrm>
            <a:prstGeom prst="round2SameRect">
              <a:avLst>
                <a:gd name="adj1" fmla="val 16667"/>
                <a:gd name="adj2" fmla="val 16476"/>
              </a:avLst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bg1"/>
                  </a:solidFill>
                </a:rPr>
                <a:t>홀로그래픽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광학계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/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광소자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설계 및 제작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3554" name="TextBox 23553">
              <a:extLst>
                <a:ext uri="{FF2B5EF4-FFF2-40B4-BE49-F238E27FC236}">
                  <a16:creationId xmlns:a16="http://schemas.microsoft.com/office/drawing/2014/main" id="{75C0D3AC-0826-B164-CD7F-2D4A8971D054}"/>
                </a:ext>
              </a:extLst>
            </p:cNvPr>
            <p:cNvSpPr txBox="1"/>
            <p:nvPr/>
          </p:nvSpPr>
          <p:spPr>
            <a:xfrm>
              <a:off x="264837" y="5403620"/>
              <a:ext cx="1901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낮은 에너지 조사 조건에서도 높은 회절 효율</a:t>
              </a:r>
              <a:r>
                <a:rPr lang="en-US" altLang="ko-KR" sz="800" b="1" dirty="0"/>
                <a:t>(≥95%)</a:t>
              </a:r>
              <a:r>
                <a:rPr lang="ko-KR" altLang="en-US" sz="800" b="1" dirty="0"/>
                <a:t>을 유지하며</a:t>
              </a:r>
              <a:r>
                <a:rPr lang="en-US" altLang="ko-KR" sz="800" b="1" dirty="0"/>
                <a:t>, </a:t>
              </a:r>
              <a:r>
                <a:rPr lang="ko-KR" altLang="en-US" sz="800" b="1" dirty="0"/>
                <a:t>반복적인 기록 및 재기록에도 안정적인 성능 유지</a:t>
              </a:r>
              <a:endParaRPr lang="en-US" altLang="ko-KR" sz="800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6A054FE-3CC6-BBAD-32BF-6BF998B50D69}"/>
              </a:ext>
            </a:extLst>
          </p:cNvPr>
          <p:cNvGrpSpPr/>
          <p:nvPr/>
        </p:nvGrpSpPr>
        <p:grpSpPr>
          <a:xfrm>
            <a:off x="6892484" y="3624339"/>
            <a:ext cx="2131866" cy="2655938"/>
            <a:chOff x="6892484" y="3624339"/>
            <a:chExt cx="2131866" cy="265593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E3C622-16AA-490A-688A-3D4E26405401}"/>
                </a:ext>
              </a:extLst>
            </p:cNvPr>
            <p:cNvSpPr/>
            <p:nvPr/>
          </p:nvSpPr>
          <p:spPr>
            <a:xfrm>
              <a:off x="6950306" y="4048277"/>
              <a:ext cx="2016223" cy="2232000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양쪽 모서리가 둥근 사각형 1">
              <a:extLst>
                <a:ext uri="{FF2B5EF4-FFF2-40B4-BE49-F238E27FC236}">
                  <a16:creationId xmlns:a16="http://schemas.microsoft.com/office/drawing/2014/main" id="{5C1C5CD3-4110-4169-FD36-1B0CABF39DC0}"/>
                </a:ext>
              </a:extLst>
            </p:cNvPr>
            <p:cNvSpPr/>
            <p:nvPr/>
          </p:nvSpPr>
          <p:spPr>
            <a:xfrm>
              <a:off x="6892484" y="3624339"/>
              <a:ext cx="2131866" cy="377797"/>
            </a:xfrm>
            <a:prstGeom prst="round2SameRect">
              <a:avLst>
                <a:gd name="adj1" fmla="val 16667"/>
                <a:gd name="adj2" fmla="val 16476"/>
              </a:avLst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능동 스위칭 메타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광소자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63" name="Picture 7">
              <a:extLst>
                <a:ext uri="{FF2B5EF4-FFF2-40B4-BE49-F238E27FC236}">
                  <a16:creationId xmlns:a16="http://schemas.microsoft.com/office/drawing/2014/main" id="{0B5D49FB-2D71-A14D-4023-D09C5BAAD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5663" y="4366702"/>
              <a:ext cx="1905508" cy="7386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555" name="TextBox 23554">
              <a:extLst>
                <a:ext uri="{FF2B5EF4-FFF2-40B4-BE49-F238E27FC236}">
                  <a16:creationId xmlns:a16="http://schemas.microsoft.com/office/drawing/2014/main" id="{3A6B577E-C622-1D87-5268-777B00B414E3}"/>
                </a:ext>
              </a:extLst>
            </p:cNvPr>
            <p:cNvSpPr txBox="1"/>
            <p:nvPr/>
          </p:nvSpPr>
          <p:spPr>
            <a:xfrm>
              <a:off x="7007832" y="5301236"/>
              <a:ext cx="19011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비대칭 격자 </a:t>
              </a:r>
              <a:r>
                <a:rPr lang="ko-KR" altLang="en-US" sz="800" b="1" dirty="0" err="1"/>
                <a:t>나노홀</a:t>
              </a:r>
              <a:r>
                <a:rPr lang="ko-KR" altLang="en-US" sz="800" b="1" dirty="0"/>
                <a:t> 어레이와 트위스트 </a:t>
              </a:r>
              <a:r>
                <a:rPr lang="ko-KR" altLang="en-US" sz="800" b="1" dirty="0" err="1"/>
                <a:t>네마틱</a:t>
              </a:r>
              <a:r>
                <a:rPr lang="en-US" altLang="ko-KR" sz="800" b="1" dirty="0"/>
                <a:t>(TN) </a:t>
              </a:r>
              <a:r>
                <a:rPr lang="ko-KR" altLang="en-US" sz="800" b="1" dirty="0"/>
                <a:t>액정 모드를 결합하여 전기적으로 조정 가능한 색상 필터 제작</a:t>
              </a:r>
              <a:endParaRPr lang="en-US" altLang="ko-KR" sz="8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전기적으로 제어되는 편광 회전기를 이용해 두 가지 주요 색상과 혼합 상태를 생성</a:t>
              </a:r>
              <a:endParaRPr lang="en-US" altLang="ko-KR" sz="800" b="1" dirty="0"/>
            </a:p>
          </p:txBody>
        </p:sp>
      </p:grpSp>
      <p:sp>
        <p:nvSpPr>
          <p:cNvPr id="6" name="AutoShape 6" descr="4K QD-OLED와 4K WOLED: 알아야 할 사항 &gt; 하드웨어 뉴스 | 퀘이사존 QUASARZONE">
            <a:extLst>
              <a:ext uri="{FF2B5EF4-FFF2-40B4-BE49-F238E27FC236}">
                <a16:creationId xmlns:a16="http://schemas.microsoft.com/office/drawing/2014/main" id="{FCC330C6-925E-47E3-A6C4-4F422B33AE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AB30288-0E7C-CADB-1AC2-AB479CC55EEB}"/>
              </a:ext>
            </a:extLst>
          </p:cNvPr>
          <p:cNvGrpSpPr/>
          <p:nvPr/>
        </p:nvGrpSpPr>
        <p:grpSpPr>
          <a:xfrm>
            <a:off x="4647774" y="3624339"/>
            <a:ext cx="2131865" cy="2639686"/>
            <a:chOff x="4647774" y="3624339"/>
            <a:chExt cx="2131865" cy="263968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81279E8-9CE6-A234-3F20-487C60C1E8BD}"/>
                </a:ext>
              </a:extLst>
            </p:cNvPr>
            <p:cNvSpPr/>
            <p:nvPr/>
          </p:nvSpPr>
          <p:spPr>
            <a:xfrm>
              <a:off x="4705595" y="4032025"/>
              <a:ext cx="2016223" cy="2232000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양쪽 모서리가 둥근 사각형 1">
              <a:extLst>
                <a:ext uri="{FF2B5EF4-FFF2-40B4-BE49-F238E27FC236}">
                  <a16:creationId xmlns:a16="http://schemas.microsoft.com/office/drawing/2014/main" id="{C0DAE7FF-86F4-E1BB-FD09-C38974A68709}"/>
                </a:ext>
              </a:extLst>
            </p:cNvPr>
            <p:cNvSpPr/>
            <p:nvPr/>
          </p:nvSpPr>
          <p:spPr>
            <a:xfrm>
              <a:off x="4647774" y="3624339"/>
              <a:ext cx="2131865" cy="377797"/>
            </a:xfrm>
            <a:prstGeom prst="round2SameRect">
              <a:avLst>
                <a:gd name="adj1" fmla="val 16667"/>
                <a:gd name="adj2" fmla="val 16476"/>
              </a:avLst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Quantum Dots 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Light-Emitting Devices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3552" name="TextBox 23551">
              <a:extLst>
                <a:ext uri="{FF2B5EF4-FFF2-40B4-BE49-F238E27FC236}">
                  <a16:creationId xmlns:a16="http://schemas.microsoft.com/office/drawing/2014/main" id="{B66A1F91-98DF-67A5-86CB-38E8AC45B17A}"/>
                </a:ext>
              </a:extLst>
            </p:cNvPr>
            <p:cNvSpPr txBox="1"/>
            <p:nvPr/>
          </p:nvSpPr>
          <p:spPr>
            <a:xfrm>
              <a:off x="4763121" y="5365097"/>
              <a:ext cx="19011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800" b="1" dirty="0"/>
                <a:t>Quantum material </a:t>
              </a:r>
              <a:r>
                <a:rPr lang="ko-KR" altLang="en-US" sz="800" b="1" dirty="0"/>
                <a:t>이용한 디스플레이 고효율 </a:t>
              </a:r>
              <a:r>
                <a:rPr lang="en-US" altLang="ko-KR" sz="800" b="1" dirty="0"/>
                <a:t>EL/PL </a:t>
              </a:r>
              <a:r>
                <a:rPr lang="ko-KR" altLang="en-US" sz="800" b="1" dirty="0"/>
                <a:t>소자 개발</a:t>
              </a:r>
              <a:endParaRPr lang="en-US" altLang="ko-KR" sz="8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800" b="1" dirty="0"/>
                <a:t>Quantum material</a:t>
              </a:r>
              <a:r>
                <a:rPr lang="ko-KR" altLang="en-US" sz="800" b="1" dirty="0"/>
                <a:t>내의 전자</a:t>
              </a:r>
              <a:r>
                <a:rPr lang="en-US" altLang="ko-KR" sz="800" b="1" dirty="0"/>
                <a:t>/</a:t>
              </a:r>
              <a:r>
                <a:rPr lang="ko-KR" altLang="en-US" sz="800" b="1" dirty="0"/>
                <a:t>정공 이동 특성 제어 및 시뮬레이션을 이용한 </a:t>
              </a:r>
              <a:r>
                <a:rPr lang="en-US" altLang="ko-KR" sz="800" b="1" dirty="0"/>
                <a:t>application </a:t>
              </a:r>
              <a:r>
                <a:rPr lang="ko-KR" altLang="en-US" sz="800" b="1" dirty="0"/>
                <a:t>개발</a:t>
              </a:r>
              <a:endParaRPr lang="en-US" altLang="ko-KR" sz="800" b="1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F51EAE6-4EBC-4BC6-B013-5457910DD0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082" y="1122210"/>
            <a:ext cx="1445118" cy="1849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" name="Rectangle 7">
            <a:extLst>
              <a:ext uri="{FF2B5EF4-FFF2-40B4-BE49-F238E27FC236}">
                <a16:creationId xmlns:a16="http://schemas.microsoft.com/office/drawing/2014/main" id="{C283221D-275F-4FEE-8281-E8E59B9E2811}"/>
              </a:ext>
            </a:extLst>
          </p:cNvPr>
          <p:cNvSpPr/>
          <p:nvPr/>
        </p:nvSpPr>
        <p:spPr>
          <a:xfrm>
            <a:off x="4457700" y="2157720"/>
            <a:ext cx="4592338" cy="961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53936" indent="-153936" defTabSz="781995">
              <a:buClr>
                <a:srgbClr val="E7E6E6">
                  <a:lumMod val="5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2025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Innovator 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올해의 혁신가 최우수상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2024 KNU LINC Awards, 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경북대학교 총장</a:t>
            </a:r>
            <a:endParaRPr lang="en-US" altLang="ko-KR" sz="941" kern="0" spc="-86" dirty="0">
              <a:solidFill>
                <a:srgbClr val="E7E6E6">
                  <a:lumMod val="2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53936" indent="-153936" defTabSz="781995">
              <a:buClr>
                <a:srgbClr val="E7E6E6">
                  <a:lumMod val="5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3DSA Senior member award 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수상</a:t>
            </a:r>
            <a:endParaRPr lang="en-US" altLang="ko-KR" sz="941" kern="0" spc="-86" dirty="0">
              <a:solidFill>
                <a:srgbClr val="E7E6E6">
                  <a:lumMod val="2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53936" indent="-153936" defTabSz="781995">
              <a:buClr>
                <a:srgbClr val="E7E6E6">
                  <a:lumMod val="5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한국정보디스플레이학회 공로상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학회장상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53936" indent="-153936" defTabSz="781995">
              <a:buClr>
                <a:srgbClr val="E7E6E6">
                  <a:lumMod val="5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2019~2022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CPU 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특허청장상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41" kern="0" spc="-86" dirty="0" err="1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산업통상자원부장관상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 특허 관련 총 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 수상</a:t>
            </a:r>
            <a:endParaRPr lang="en-US" altLang="ko-KR" sz="941" kern="0" spc="-86" dirty="0">
              <a:solidFill>
                <a:srgbClr val="E7E6E6">
                  <a:lumMod val="2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53936" indent="-153936" defTabSz="781995">
              <a:buClr>
                <a:srgbClr val="E7E6E6">
                  <a:lumMod val="5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학술대회 우수 논문상  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941" kern="0" spc="-86" dirty="0">
              <a:solidFill>
                <a:srgbClr val="E7E6E6">
                  <a:lumMod val="2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53936" indent="-153936" defTabSz="781995">
              <a:buClr>
                <a:srgbClr val="E7E6E6">
                  <a:lumMod val="5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표지 논문 </a:t>
            </a:r>
            <a:r>
              <a:rPr lang="en-US" altLang="ko-KR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941" kern="0" spc="-86" dirty="0">
                <a:solidFill>
                  <a:srgbClr val="E7E6E6">
                    <a:lumMod val="2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54C0A7C-DE6E-33E5-F47D-97109402A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29" y="4089853"/>
            <a:ext cx="1965187" cy="10155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AA242CC-5A5C-7D84-F7DD-E0701581CA7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288"/>
          <a:stretch/>
        </p:blipFill>
        <p:spPr>
          <a:xfrm>
            <a:off x="2569556" y="4092624"/>
            <a:ext cx="1730117" cy="117425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F773AAB-C45B-27EE-5EF4-4E3CCA190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8881" y="4065481"/>
            <a:ext cx="1508549" cy="118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17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3565" name="object 1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4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5400" marR="0" lvl="0" indent="0" algn="l" defTabSz="914400" rtl="0"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68EE37-916E-49B3-8872-66EA4A7FB089}" type="slidenum">
              <a:rPr kumimoji="1" lang="ko-KR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25400" marR="0" lvl="0" indent="0" algn="l" defTabSz="914400" rtl="0"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ko-KR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45E74-E8E5-43EC-BD5D-23163B5CE663}"/>
              </a:ext>
            </a:extLst>
          </p:cNvPr>
          <p:cNvSpPr txBox="1"/>
          <p:nvPr/>
        </p:nvSpPr>
        <p:spPr>
          <a:xfrm>
            <a:off x="152400" y="468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XR Device</a:t>
            </a:r>
            <a:endParaRPr lang="ko-KR" altLang="en-US" b="1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DA62EFE-E7F9-4D7D-8761-125EC8D9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60" y="4525573"/>
            <a:ext cx="8905340" cy="1875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439135-400E-4CA7-AD15-964EA01B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8" y="1081796"/>
            <a:ext cx="5266443" cy="31609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8012F7-9C0C-4DAE-A49F-5F5064EA4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556" y="1712072"/>
            <a:ext cx="3819444" cy="21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6178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13F86-4F83-387A-1AC6-C9B328856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E3F3FC00-1224-CD53-E125-AB809319E4DF}"/>
              </a:ext>
            </a:extLst>
          </p:cNvPr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3565" name="object 13">
            <a:extLst>
              <a:ext uri="{FF2B5EF4-FFF2-40B4-BE49-F238E27FC236}">
                <a16:creationId xmlns:a16="http://schemas.microsoft.com/office/drawing/2014/main" id="{E9650F68-3954-AD8D-27B4-9645C3E13F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4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5400" marR="0" lvl="0" indent="0" algn="l" defTabSz="914400" rtl="0"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68EE37-916E-49B3-8872-66EA4A7FB089}" type="slidenum">
              <a:rPr kumimoji="1" lang="ko-KR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25400" marR="0" lvl="0" indent="0" algn="l" defTabSz="914400" rtl="0"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ko-KR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CACAA751-2EC5-6A80-590F-7EE9A471DA07}"/>
              </a:ext>
            </a:extLst>
          </p:cNvPr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35232E29-625A-EDBA-BF5B-4772305229D4}"/>
              </a:ext>
            </a:extLst>
          </p:cNvPr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4FEA823D-7422-7386-C10E-58C281FDB2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1CD4F-BFCA-7459-5293-3A2DCE622D76}"/>
              </a:ext>
            </a:extLst>
          </p:cNvPr>
          <p:cNvSpPr txBox="1"/>
          <p:nvPr/>
        </p:nvSpPr>
        <p:spPr>
          <a:xfrm>
            <a:off x="152400" y="468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XR Device</a:t>
            </a:r>
            <a:endParaRPr lang="ko-KR" altLang="en-US" b="1" dirty="0"/>
          </a:p>
        </p:txBody>
      </p:sp>
      <p:pic>
        <p:nvPicPr>
          <p:cNvPr id="4" name="HOLOLENS2">
            <a:hlinkClick r:id="" action="ppaction://media"/>
            <a:extLst>
              <a:ext uri="{FF2B5EF4-FFF2-40B4-BE49-F238E27FC236}">
                <a16:creationId xmlns:a16="http://schemas.microsoft.com/office/drawing/2014/main" id="{40C661E8-7BDD-381B-90AC-1235CD0D9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57" y="1059239"/>
            <a:ext cx="9026485" cy="5258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5C1444-622B-0AAB-DCA5-3D69F87856C3}"/>
              </a:ext>
            </a:extLst>
          </p:cNvPr>
          <p:cNvSpPr txBox="1"/>
          <p:nvPr/>
        </p:nvSpPr>
        <p:spPr>
          <a:xfrm>
            <a:off x="3182957" y="70726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Microsoft HoloLens 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111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F676A98C-91BF-6F2F-6BAA-8A905BA50D2A}"/>
              </a:ext>
            </a:extLst>
          </p:cNvPr>
          <p:cNvGraphicFramePr/>
          <p:nvPr/>
        </p:nvGraphicFramePr>
        <p:xfrm>
          <a:off x="3318854" y="923393"/>
          <a:ext cx="5472062" cy="2991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Picture 2" descr="애플 비전 프로 구매자들이 비전 프로를 반품하고 있다는 미국 IT 매체 더버지 소개 자료. /더버지 캡처">
            <a:extLst>
              <a:ext uri="{FF2B5EF4-FFF2-40B4-BE49-F238E27FC236}">
                <a16:creationId xmlns:a16="http://schemas.microsoft.com/office/drawing/2014/main" id="{417CD894-E77B-CCA8-F982-A306D7E4F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8" y="1174015"/>
            <a:ext cx="1438395" cy="1193214"/>
          </a:xfrm>
          <a:prstGeom prst="roundRect">
            <a:avLst>
              <a:gd name="adj" fmla="val 8762"/>
            </a:avLst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66BC19-429D-09F5-EC0B-24FCB4BD7E87}"/>
              </a:ext>
            </a:extLst>
          </p:cNvPr>
          <p:cNvSpPr txBox="1"/>
          <p:nvPr/>
        </p:nvSpPr>
        <p:spPr>
          <a:xfrm>
            <a:off x="215535" y="4052749"/>
            <a:ext cx="4776399" cy="262232"/>
          </a:xfrm>
          <a:prstGeom prst="rect">
            <a:avLst/>
          </a:prstGeom>
          <a:noFill/>
        </p:spPr>
        <p:txBody>
          <a:bodyPr wrap="none" lIns="61577" tIns="30788" rIns="61577" bIns="30788" rtlCol="0" anchor="ctr">
            <a:spAutoFit/>
          </a:bodyPr>
          <a:lstStyle/>
          <a:p>
            <a:pPr defTabSz="390997" latinLnBrk="0">
              <a:buClr>
                <a:srgbClr val="ED7D31"/>
              </a:buClr>
              <a:defRPr/>
            </a:pPr>
            <a:r>
              <a:rPr lang="ko-KR" altLang="en-US" sz="1197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수렴초점 불일치 </a:t>
            </a:r>
            <a:r>
              <a:rPr lang="en-US" altLang="ko-KR" sz="13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(VAC: Vergence-Accommodation Conflict)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8282F-68A7-610F-5DE8-1223530B83B9}"/>
              </a:ext>
            </a:extLst>
          </p:cNvPr>
          <p:cNvSpPr txBox="1"/>
          <p:nvPr/>
        </p:nvSpPr>
        <p:spPr>
          <a:xfrm>
            <a:off x="387923" y="4330532"/>
            <a:ext cx="4091789" cy="274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90997" latinLnBrk="0">
              <a:lnSpc>
                <a:spcPct val="130000"/>
              </a:lnSpc>
              <a:spcAft>
                <a:spcPts val="257"/>
              </a:spcAft>
              <a:defRPr/>
            </a:pPr>
            <a:r>
              <a:rPr lang="en-US" altLang="ko-KR" sz="1026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VAC </a:t>
            </a:r>
            <a:r>
              <a:rPr lang="ko-KR" altLang="en-US" sz="1026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현상으로 시각 피로</a:t>
            </a:r>
            <a:r>
              <a:rPr lang="en-US" altLang="ko-KR" sz="1026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(visual fatigue)</a:t>
            </a:r>
            <a:r>
              <a:rPr lang="ko-KR" altLang="en-US" sz="1026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누적 현상 발생</a:t>
            </a:r>
            <a:endParaRPr lang="en-US" altLang="ko-KR" sz="1026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983D08-A726-60A3-730D-098E77BA8F5D}"/>
              </a:ext>
            </a:extLst>
          </p:cNvPr>
          <p:cNvGrpSpPr/>
          <p:nvPr/>
        </p:nvGrpSpPr>
        <p:grpSpPr>
          <a:xfrm>
            <a:off x="215535" y="4636609"/>
            <a:ext cx="3799454" cy="1917998"/>
            <a:chOff x="10142209" y="2522770"/>
            <a:chExt cx="3113785" cy="140555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7DE4837-3A46-26CC-6C65-61E0B395D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42209" y="2522770"/>
              <a:ext cx="3113785" cy="1405556"/>
            </a:xfrm>
            <a:prstGeom prst="rect">
              <a:avLst/>
            </a:prstGeom>
          </p:spPr>
        </p:pic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7A7C721-964B-2D1B-BC7A-6F0B8A672B73}"/>
                </a:ext>
              </a:extLst>
            </p:cNvPr>
            <p:cNvCxnSpPr>
              <a:cxnSpLocks/>
            </p:cNvCxnSpPr>
            <p:nvPr/>
          </p:nvCxnSpPr>
          <p:spPr>
            <a:xfrm>
              <a:off x="11021576" y="2794533"/>
              <a:ext cx="500266" cy="0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06E1100-7E22-4794-652E-9E06689D6945}"/>
                </a:ext>
              </a:extLst>
            </p:cNvPr>
            <p:cNvCxnSpPr>
              <a:cxnSpLocks/>
            </p:cNvCxnSpPr>
            <p:nvPr/>
          </p:nvCxnSpPr>
          <p:spPr>
            <a:xfrm>
              <a:off x="11395931" y="2794534"/>
              <a:ext cx="0" cy="249787"/>
            </a:xfrm>
            <a:prstGeom prst="straightConnector1">
              <a:avLst/>
            </a:prstGeom>
            <a:ln w="15875">
              <a:solidFill>
                <a:srgbClr val="C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589C59-AF71-7313-C76F-256EAA999BE4}"/>
                </a:ext>
              </a:extLst>
            </p:cNvPr>
            <p:cNvSpPr txBox="1"/>
            <p:nvPr/>
          </p:nvSpPr>
          <p:spPr>
            <a:xfrm rot="5400000">
              <a:off x="11160598" y="2992756"/>
              <a:ext cx="722487" cy="229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362" indent="-390997" defTabSz="390997" latinLnBrk="0">
                <a:lnSpc>
                  <a:spcPct val="130000"/>
                </a:lnSpc>
                <a:spcAft>
                  <a:spcPts val="257"/>
                </a:spcAft>
                <a:defRPr/>
              </a:pPr>
              <a:r>
                <a:rPr lang="en-US" altLang="ko-KR" sz="77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VAC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5336E65-80D3-2914-A08A-4851015BBDA3}"/>
              </a:ext>
            </a:extLst>
          </p:cNvPr>
          <p:cNvGrpSpPr/>
          <p:nvPr/>
        </p:nvGrpSpPr>
        <p:grpSpPr>
          <a:xfrm>
            <a:off x="1907109" y="1149799"/>
            <a:ext cx="1242820" cy="1217430"/>
            <a:chOff x="7244905" y="1690874"/>
            <a:chExt cx="2305093" cy="1949798"/>
          </a:xfrm>
        </p:grpSpPr>
        <p:pic>
          <p:nvPicPr>
            <p:cNvPr id="43" name="Picture 13" descr="메타 메타 퀘스트3 128GB (정품) : 다나와 가격비교">
              <a:extLst>
                <a:ext uri="{FF2B5EF4-FFF2-40B4-BE49-F238E27FC236}">
                  <a16:creationId xmlns:a16="http://schemas.microsoft.com/office/drawing/2014/main" id="{3C3B9ED7-4973-537C-3029-C05964AA9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38"/>
            <a:stretch/>
          </p:blipFill>
          <p:spPr bwMode="auto">
            <a:xfrm>
              <a:off x="7244905" y="1690874"/>
              <a:ext cx="2305093" cy="1949798"/>
            </a:xfrm>
            <a:prstGeom prst="roundRect">
              <a:avLst>
                <a:gd name="adj" fmla="val 8762"/>
              </a:avLst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FC01A7-C7AF-D795-8A57-CAF07BF9377F}"/>
                </a:ext>
              </a:extLst>
            </p:cNvPr>
            <p:cNvSpPr txBox="1"/>
            <p:nvPr/>
          </p:nvSpPr>
          <p:spPr>
            <a:xfrm>
              <a:off x="7309474" y="1711609"/>
              <a:ext cx="2175954" cy="3627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Meta quest 3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45" name="Picture 2" descr="1029 블로그 2 중간이미지">
            <a:extLst>
              <a:ext uri="{FF2B5EF4-FFF2-40B4-BE49-F238E27FC236}">
                <a16:creationId xmlns:a16="http://schemas.microsoft.com/office/drawing/2014/main" id="{11CE1D6D-1B00-2DFC-CD4C-6A4E63E28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7" y="2460995"/>
            <a:ext cx="2850141" cy="1383389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6" name="그림 23575">
            <a:extLst>
              <a:ext uri="{FF2B5EF4-FFF2-40B4-BE49-F238E27FC236}">
                <a16:creationId xmlns:a16="http://schemas.microsoft.com/office/drawing/2014/main" id="{82D7948F-BB43-5CE3-D16D-5E3639F97C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6108" y="4444651"/>
            <a:ext cx="2853428" cy="2086602"/>
          </a:xfrm>
          <a:prstGeom prst="rect">
            <a:avLst/>
          </a:prstGeom>
        </p:spPr>
      </p:pic>
      <p:pic>
        <p:nvPicPr>
          <p:cNvPr id="23598" name="그림 23597">
            <a:extLst>
              <a:ext uri="{FF2B5EF4-FFF2-40B4-BE49-F238E27FC236}">
                <a16:creationId xmlns:a16="http://schemas.microsoft.com/office/drawing/2014/main" id="{D698BB7C-9242-D09E-9181-80464CC87C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0266" y="3997582"/>
            <a:ext cx="2309390" cy="2525895"/>
          </a:xfrm>
          <a:prstGeom prst="rect">
            <a:avLst/>
          </a:prstGeom>
        </p:spPr>
      </p:pic>
      <p:sp>
        <p:nvSpPr>
          <p:cNvPr id="23599" name="TextBox 23598">
            <a:extLst>
              <a:ext uri="{FF2B5EF4-FFF2-40B4-BE49-F238E27FC236}">
                <a16:creationId xmlns:a16="http://schemas.microsoft.com/office/drawing/2014/main" id="{D85CE5B4-B724-F601-AB77-3DF12D957CCB}"/>
              </a:ext>
            </a:extLst>
          </p:cNvPr>
          <p:cNvSpPr txBox="1"/>
          <p:nvPr/>
        </p:nvSpPr>
        <p:spPr>
          <a:xfrm>
            <a:off x="0" y="574286"/>
            <a:ext cx="5209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 b="1" i="0" dirty="0">
                <a:effectLst/>
                <a:latin typeface="Bitter"/>
              </a:rPr>
              <a:t> Research Topic</a:t>
            </a:r>
            <a:r>
              <a:rPr lang="fr-FR" altLang="ko-KR" sz="1600" b="1" dirty="0">
                <a:latin typeface="Bitter"/>
              </a:rPr>
              <a:t> on </a:t>
            </a:r>
            <a:r>
              <a:rPr lang="fr-FR" altLang="ko-KR" sz="1600" b="1" dirty="0">
                <a:solidFill>
                  <a:srgbClr val="FF0000"/>
                </a:solidFill>
                <a:latin typeface="Bitter"/>
              </a:rPr>
              <a:t>VR/AR Optics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E600ADD0-6244-74AC-3971-FA981C093900}"/>
              </a:ext>
            </a:extLst>
          </p:cNvPr>
          <p:cNvSpPr txBox="1">
            <a:spLocks/>
          </p:cNvSpPr>
          <p:nvPr/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5400" algn="l" defTabSz="914400" rtl="0" eaLnBrk="1" latinLnBrk="1" hangingPunct="1">
              <a:defRPr kumimoji="1" sz="1200" b="0" i="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defRPr>
            </a:lvl1pPr>
            <a:lvl2pPr marL="742950" indent="-28575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defRPr/>
            </a:pPr>
            <a:fld id="{B668EE37-916E-49B3-8872-66EA4A7FB089}" type="slidenum">
              <a:rPr lang="ko-KR" altLang="ko-KR" smtClean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ko-KR" altLang="ko-KR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2230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3565" name="object 1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4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5400" marR="0" lvl="0" indent="0" algn="l" defTabSz="914400" rtl="0"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68EE37-916E-49B3-8872-66EA4A7FB089}" type="slidenum">
              <a:rPr kumimoji="1" lang="ko-KR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25400" marR="0" lvl="0" indent="0" algn="l" defTabSz="914400" rtl="0"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ko-KR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pic>
        <p:nvPicPr>
          <p:cNvPr id="53" name="녹화_2022_07_13_18_08_32_38">
            <a:hlinkClick r:id="" action="ppaction://media"/>
            <a:extLst>
              <a:ext uri="{FF2B5EF4-FFF2-40B4-BE49-F238E27FC236}">
                <a16:creationId xmlns:a16="http://schemas.microsoft.com/office/drawing/2014/main" id="{93C9880D-E85D-440C-8B21-94BCE5137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969940"/>
            <a:ext cx="9144000" cy="4935538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BCC7CA-D829-421E-BF9E-FFC23119CAAA}"/>
              </a:ext>
            </a:extLst>
          </p:cNvPr>
          <p:cNvSpPr/>
          <p:nvPr/>
        </p:nvSpPr>
        <p:spPr>
          <a:xfrm>
            <a:off x="5312804" y="6204019"/>
            <a:ext cx="38225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동영상 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Meta “Display for AR &amp; VR challenges &amp; Trends”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ABBACC-8A6E-4596-8BAF-C935BDD5183D}"/>
              </a:ext>
            </a:extLst>
          </p:cNvPr>
          <p:cNvSpPr txBox="1"/>
          <p:nvPr/>
        </p:nvSpPr>
        <p:spPr>
          <a:xfrm>
            <a:off x="104224" y="653981"/>
            <a:ext cx="8155492" cy="2411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glow" dir="t"/>
            </a:scene3d>
            <a:sp3d>
              <a:bevelT w="1270" h="12700"/>
            </a:sp3d>
          </a:bodyPr>
          <a:lstStyle/>
          <a:p>
            <a:pPr marL="285750" indent="-28575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+mj-ea"/>
                <a:ea typeface="+mj-ea"/>
              </a:rPr>
              <a:t>META</a:t>
            </a:r>
            <a:r>
              <a:rPr lang="ko-KR" altLang="en-US" sz="1400" b="1" dirty="0">
                <a:latin typeface="+mj-ea"/>
                <a:ea typeface="+mj-ea"/>
              </a:rPr>
              <a:t>社 </a:t>
            </a:r>
            <a:r>
              <a:rPr lang="en-US" altLang="ko-KR" sz="1400" b="1" dirty="0">
                <a:latin typeface="+mj-ea"/>
                <a:ea typeface="+mj-ea"/>
              </a:rPr>
              <a:t>64-depth switchable liquid lenses</a:t>
            </a:r>
          </a:p>
        </p:txBody>
      </p:sp>
    </p:spTree>
    <p:extLst>
      <p:ext uri="{BB962C8B-B14F-4D97-AF65-F5344CB8AC3E}">
        <p14:creationId xmlns:p14="http://schemas.microsoft.com/office/powerpoint/2010/main" val="365177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4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6575425"/>
            <a:ext cx="9144000" cy="55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0" y="417966"/>
            <a:ext cx="9144000" cy="68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8593591" y="7260"/>
            <a:ext cx="458787" cy="460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5318" y="83687"/>
            <a:ext cx="7935682" cy="246221"/>
          </a:xfrm>
        </p:spPr>
        <p:txBody>
          <a:bodyPr rtlCol="0"/>
          <a:lstStyle/>
          <a:p>
            <a:pPr marL="1270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/>
              <a:t>디스플레이/</a:t>
            </a:r>
            <a:r>
              <a:rPr sz="1600" dirty="0" err="1"/>
              <a:t>유기전자소자</a:t>
            </a:r>
            <a:r>
              <a:rPr lang="en-US" sz="1600" dirty="0"/>
              <a:t> </a:t>
            </a:r>
            <a:r>
              <a:rPr sz="1600" spc="-5" dirty="0" err="1"/>
              <a:t>연구실</a:t>
            </a:r>
            <a:r>
              <a:rPr sz="1600" spc="-5" dirty="0"/>
              <a:t>(Display/Organic Electronics</a:t>
            </a:r>
            <a:r>
              <a:rPr sz="1600" spc="50" dirty="0"/>
              <a:t> </a:t>
            </a:r>
            <a:r>
              <a:rPr sz="1600" spc="-5" dirty="0"/>
              <a:t>Lab.)</a:t>
            </a:r>
            <a:endParaRPr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0F2E8-A432-65FA-37EA-F036AD5AF35B}"/>
              </a:ext>
            </a:extLst>
          </p:cNvPr>
          <p:cNvSpPr txBox="1"/>
          <p:nvPr/>
        </p:nvSpPr>
        <p:spPr bwMode="auto">
          <a:xfrm>
            <a:off x="36390" y="899159"/>
            <a:ext cx="9107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latin typeface="+mn-ea"/>
              </a:rPr>
              <a:t>XR </a:t>
            </a:r>
            <a:r>
              <a:rPr kumimoji="1" lang="ko-KR" altLang="en-US" sz="1400" b="1" dirty="0">
                <a:latin typeface="+mn-ea"/>
              </a:rPr>
              <a:t>광학계용 </a:t>
            </a:r>
            <a:r>
              <a:rPr kumimoji="1" lang="en-US" altLang="ko-KR" sz="1400" b="1" dirty="0">
                <a:latin typeface="+mn-ea"/>
              </a:rPr>
              <a:t>GPH (Geometric Phase Hologram) </a:t>
            </a:r>
            <a:r>
              <a:rPr kumimoji="1" lang="ko-KR" altLang="en-US" sz="1400" b="1" dirty="0">
                <a:latin typeface="+mn-ea"/>
              </a:rPr>
              <a:t>기반 초박형 능동 스위칭 </a:t>
            </a:r>
            <a:r>
              <a:rPr kumimoji="1" lang="ko-KR" altLang="en-US" sz="1400" b="1" dirty="0" err="1">
                <a:latin typeface="+mn-ea"/>
              </a:rPr>
              <a:t>광소자</a:t>
            </a:r>
            <a:r>
              <a:rPr kumimoji="1" lang="ko-KR" altLang="en-US" sz="1400" b="1" dirty="0">
                <a:latin typeface="+mn-ea"/>
              </a:rPr>
              <a:t> 설계 및 공정 관련 분야에서 국내 독보적 연구 실적 및 기술력 보유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E0523EF-283E-3A21-4833-657A1A71791B}"/>
              </a:ext>
            </a:extLst>
          </p:cNvPr>
          <p:cNvCxnSpPr>
            <a:cxnSpLocks/>
          </p:cNvCxnSpPr>
          <p:nvPr/>
        </p:nvCxnSpPr>
        <p:spPr>
          <a:xfrm flipV="1">
            <a:off x="5480334" y="6983316"/>
            <a:ext cx="0" cy="98543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CD9F508-9D99-8F75-8CD4-240B095F9E87}"/>
              </a:ext>
            </a:extLst>
          </p:cNvPr>
          <p:cNvSpPr txBox="1"/>
          <p:nvPr/>
        </p:nvSpPr>
        <p:spPr bwMode="auto">
          <a:xfrm>
            <a:off x="5336705" y="6377793"/>
            <a:ext cx="2521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sz="12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1D76-132C-74BE-19A2-127FF8E6BCA1}"/>
              </a:ext>
            </a:extLst>
          </p:cNvPr>
          <p:cNvSpPr txBox="1"/>
          <p:nvPr/>
        </p:nvSpPr>
        <p:spPr>
          <a:xfrm>
            <a:off x="0" y="574286"/>
            <a:ext cx="5209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 b="1" i="0" dirty="0">
                <a:effectLst/>
                <a:latin typeface="Bitter"/>
              </a:rPr>
              <a:t> Research Topic on</a:t>
            </a:r>
            <a:r>
              <a:rPr lang="fr-FR" altLang="ko-KR" sz="1600" b="1" dirty="0">
                <a:latin typeface="Bitter"/>
              </a:rPr>
              <a:t> </a:t>
            </a:r>
            <a:r>
              <a:rPr lang="fr-FR" altLang="ko-KR" sz="1600" b="1" dirty="0">
                <a:solidFill>
                  <a:srgbClr val="FF0000"/>
                </a:solidFill>
                <a:latin typeface="Bitter"/>
              </a:rPr>
              <a:t>VR/AR Optics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56" name="_x370329128" descr="EMB000039740f01">
            <a:extLst>
              <a:ext uri="{FF2B5EF4-FFF2-40B4-BE49-F238E27FC236}">
                <a16:creationId xmlns:a16="http://schemas.microsoft.com/office/drawing/2014/main" id="{FE491872-FDEA-493C-A79B-E96DC60A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7" y="3278772"/>
            <a:ext cx="2421634" cy="13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_x370328192" descr="EMB000039740eff">
            <a:extLst>
              <a:ext uri="{FF2B5EF4-FFF2-40B4-BE49-F238E27FC236}">
                <a16:creationId xmlns:a16="http://schemas.microsoft.com/office/drawing/2014/main" id="{448ECA50-097B-47C0-B740-345C0D50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44" y="3281774"/>
            <a:ext cx="1507996" cy="13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417F235-BFDB-4014-B6EE-9CE8FF39F27D}"/>
              </a:ext>
            </a:extLst>
          </p:cNvPr>
          <p:cNvSpPr/>
          <p:nvPr/>
        </p:nvSpPr>
        <p:spPr>
          <a:xfrm>
            <a:off x="52214" y="1422379"/>
            <a:ext cx="4380622" cy="5129242"/>
          </a:xfrm>
          <a:prstGeom prst="roundRect">
            <a:avLst>
              <a:gd name="adj" fmla="val 55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B0ACD3-6E4F-4CB7-B27F-3438274073B9}"/>
              </a:ext>
            </a:extLst>
          </p:cNvPr>
          <p:cNvSpPr txBox="1"/>
          <p:nvPr/>
        </p:nvSpPr>
        <p:spPr>
          <a:xfrm>
            <a:off x="-31223" y="1480878"/>
            <a:ext cx="4099702" cy="308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marR="0" lvl="0" indent="-173038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GP(PBP)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렌즈 제작 기술</a:t>
            </a:r>
            <a:endParaRPr kumimoji="0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145C041-A48E-4527-A9C9-32D06BDC3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35" y="4968284"/>
            <a:ext cx="1706905" cy="128259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227057E-7E2B-4BD2-8C39-5550E5013CEF}"/>
              </a:ext>
            </a:extLst>
          </p:cNvPr>
          <p:cNvSpPr txBox="1"/>
          <p:nvPr/>
        </p:nvSpPr>
        <p:spPr>
          <a:xfrm>
            <a:off x="237711" y="6268517"/>
            <a:ext cx="2097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 POM image of GP lens by KNU (f=180mm) ]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5D30F8-7009-4700-B11C-35160A97873B}"/>
              </a:ext>
            </a:extLst>
          </p:cNvPr>
          <p:cNvSpPr txBox="1"/>
          <p:nvPr/>
        </p:nvSpPr>
        <p:spPr>
          <a:xfrm>
            <a:off x="2769028" y="6264014"/>
            <a:ext cx="1299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 GP lens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이미징 결과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0B0404-99AC-4413-B442-5D8144ABC0A2}"/>
              </a:ext>
            </a:extLst>
          </p:cNvPr>
          <p:cNvSpPr txBox="1"/>
          <p:nvPr/>
        </p:nvSpPr>
        <p:spPr>
          <a:xfrm>
            <a:off x="1286387" y="4662953"/>
            <a:ext cx="2097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 GP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렌즈 소자 제작을 위한 기록 광학계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]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751FF8E5-3E42-4BFA-B565-CEEB76FFEC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6782" y="5144966"/>
            <a:ext cx="1804539" cy="964352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63D37C8-37C5-4362-9D0E-23AB5C7194C0}"/>
              </a:ext>
            </a:extLst>
          </p:cNvPr>
          <p:cNvSpPr/>
          <p:nvPr/>
        </p:nvSpPr>
        <p:spPr>
          <a:xfrm>
            <a:off x="4593203" y="1422379"/>
            <a:ext cx="4499653" cy="5129242"/>
          </a:xfrm>
          <a:prstGeom prst="roundRect">
            <a:avLst>
              <a:gd name="adj" fmla="val 55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4F6198-7A77-4073-B320-F94C6FADC0F9}"/>
              </a:ext>
            </a:extLst>
          </p:cNvPr>
          <p:cNvSpPr txBox="1"/>
          <p:nvPr/>
        </p:nvSpPr>
        <p:spPr>
          <a:xfrm>
            <a:off x="4573718" y="1480878"/>
            <a:ext cx="4099702" cy="308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marR="0" lvl="0" indent="-173038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GP(PBP)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렌즈의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XR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응용 연구</a:t>
            </a:r>
            <a:endParaRPr kumimoji="0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494E5B14-C0BC-464E-8A38-A1C7CA289E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903" y="1950804"/>
            <a:ext cx="1970323" cy="116687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57B09BD-E453-47E3-AC84-F5F1F7FC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7226" y="1950804"/>
            <a:ext cx="2260638" cy="116687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C4E49F1-DBE3-4D5D-992D-4C7E03E75690}"/>
              </a:ext>
            </a:extLst>
          </p:cNvPr>
          <p:cNvSpPr txBox="1"/>
          <p:nvPr/>
        </p:nvSpPr>
        <p:spPr>
          <a:xfrm>
            <a:off x="5630873" y="3200400"/>
            <a:ext cx="26871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 GP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렌즈 기반 </a:t>
            </a:r>
            <a:r>
              <a:rPr kumimoji="0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초점면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가변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Light-Field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광학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시스템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]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1A9D0C-CC5A-42F8-8F50-D7A094A13309}"/>
              </a:ext>
            </a:extLst>
          </p:cNvPr>
          <p:cNvSpPr txBox="1"/>
          <p:nvPr/>
        </p:nvSpPr>
        <p:spPr>
          <a:xfrm>
            <a:off x="5712710" y="6258851"/>
            <a:ext cx="2260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 GP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렌즈 모듈 기반 다중초점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광학 시스템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CE146F10-3257-4CB0-A689-56651E357B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8050" y="3609985"/>
            <a:ext cx="2687181" cy="111328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6F4869B-A8DB-4014-A89D-DF25EAE37E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5415" y="3595067"/>
            <a:ext cx="1348060" cy="112820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951F11C-59C3-4AFB-B760-076F414051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8865" y="4796685"/>
            <a:ext cx="2628328" cy="1368439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798FDACC-3E67-4829-8B96-5F6BF3E63054}"/>
              </a:ext>
            </a:extLst>
          </p:cNvPr>
          <p:cNvGrpSpPr/>
          <p:nvPr/>
        </p:nvGrpSpPr>
        <p:grpSpPr>
          <a:xfrm>
            <a:off x="293720" y="2059330"/>
            <a:ext cx="3811241" cy="1060725"/>
            <a:chOff x="466740" y="2689076"/>
            <a:chExt cx="6861909" cy="2196872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37472DB-13CA-4BE1-8628-AF9471A5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740" y="2742823"/>
              <a:ext cx="3333750" cy="2143125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454FE60D-B3A5-4459-8DEE-3B97531A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4898" y="2689076"/>
              <a:ext cx="3333751" cy="214312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51955E2-20C0-440C-950D-D2E541216B47}"/>
              </a:ext>
            </a:extLst>
          </p:cNvPr>
          <p:cNvSpPr txBox="1"/>
          <p:nvPr/>
        </p:nvSpPr>
        <p:spPr bwMode="auto">
          <a:xfrm>
            <a:off x="322529" y="1847762"/>
            <a:ext cx="23869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편광 선택적 렌즈 기능</a:t>
            </a: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D8FD48C5-24CC-0DA1-CCAD-56F667F113A1}"/>
              </a:ext>
            </a:extLst>
          </p:cNvPr>
          <p:cNvSpPr txBox="1">
            <a:spLocks/>
          </p:cNvSpPr>
          <p:nvPr/>
        </p:nvSpPr>
        <p:spPr bwMode="auto">
          <a:xfrm>
            <a:off x="8823325" y="6696075"/>
            <a:ext cx="2190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5400" algn="l" defTabSz="914400" rtl="0" eaLnBrk="1" latinLnBrk="1" hangingPunct="1">
              <a:defRPr kumimoji="1" sz="1200" b="0" i="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defRPr>
            </a:lvl1pPr>
            <a:lvl2pPr marL="742950" indent="-28575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0" fontAlgn="base" latinLnBrk="0" hangingPunct="0">
              <a:lnSpc>
                <a:spcPts val="1325"/>
              </a:lnSpc>
              <a:spcBef>
                <a:spcPct val="0"/>
              </a:spcBef>
              <a:spcAft>
                <a:spcPct val="0"/>
              </a:spcAft>
              <a:defRPr/>
            </a:pPr>
            <a:fld id="{B668EE37-916E-49B3-8872-66EA4A7FB089}" type="slidenum">
              <a:rPr lang="ko-KR" altLang="ko-KR" smtClean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eaLnBrk="0" fontAlgn="base" latinLnBrk="0" hangingPunct="0">
                <a:lnSpc>
                  <a:spcPts val="1325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ko-KR" altLang="ko-KR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43873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</TotalTime>
  <Words>2832</Words>
  <Application>Microsoft Office PowerPoint</Application>
  <PresentationFormat>화면 슬라이드 쇼(4:3)</PresentationFormat>
  <Paragraphs>346</Paragraphs>
  <Slides>29</Slides>
  <Notes>10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Bitter</vt:lpstr>
      <vt:lpstr>NanumBG</vt:lpstr>
      <vt:lpstr>나눔스퀘어</vt:lpstr>
      <vt:lpstr>나눔스퀘어 Bold</vt:lpstr>
      <vt:lpstr>나눔스퀘어 ExtraBold</vt:lpstr>
      <vt:lpstr>맑은 고딕</vt:lpstr>
      <vt:lpstr>맑은 고딕</vt:lpstr>
      <vt:lpstr>Arial</vt:lpstr>
      <vt:lpstr>Calibri</vt:lpstr>
      <vt:lpstr>Times New Roman</vt:lpstr>
      <vt:lpstr>Wingdings</vt:lpstr>
      <vt:lpstr>Office Theme</vt:lpstr>
      <vt:lpstr>물리전자</vt:lpstr>
      <vt:lpstr>물리전자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디스플레이/유기전자소자 연구실(Display/Organic Electronics Lab.)</vt:lpstr>
      <vt:lpstr>PowerPoint 프레젠테이션</vt:lpstr>
      <vt:lpstr>PowerPoint 프레젠테이션</vt:lpstr>
      <vt:lpstr>PowerPoint 프레젠테이션</vt:lpstr>
      <vt:lpstr>강의 내용</vt:lpstr>
      <vt:lpstr>강의 진행 방법</vt:lpstr>
      <vt:lpstr>교과목 오픈 단톡방 개설 : 물리전자</vt:lpstr>
      <vt:lpstr>PowerPoint 프레젠테이션</vt:lpstr>
      <vt:lpstr>PowerPoint 프레젠테이션</vt:lpstr>
      <vt:lpstr>PowerPoint 프레젠테이션</vt:lpstr>
      <vt:lpstr>PowerPoint 프레젠테이션</vt:lpstr>
      <vt:lpstr>면접 시, (선택 전공/분야 무관하게) 흔히 받게 되는 대표 질문</vt:lpstr>
      <vt:lpstr>PowerPoint 프레젠테이션</vt:lpstr>
      <vt:lpstr>PowerPoint 프레젠테이션</vt:lpstr>
      <vt:lpstr>참고자료 (예시)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Lab. meeting</dc:title>
  <dc:creator>Seong Woo OH</dc:creator>
  <cp:lastModifiedBy>hyeonsu jeong</cp:lastModifiedBy>
  <cp:revision>72</cp:revision>
  <cp:lastPrinted>2020-09-01T08:55:32Z</cp:lastPrinted>
  <dcterms:created xsi:type="dcterms:W3CDTF">2017-02-28T08:10:16Z</dcterms:created>
  <dcterms:modified xsi:type="dcterms:W3CDTF">2025-09-08T16:50:21Z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2017-02-28T00:00:00Z</vt:filetime>
  </property>
</Properties>
</file>